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2"/>
  </p:notesMasterIdLst>
  <p:sldIdLst>
    <p:sldId id="256" r:id="rId5"/>
    <p:sldId id="257" r:id="rId6"/>
    <p:sldId id="258" r:id="rId7"/>
    <p:sldId id="260" r:id="rId8"/>
    <p:sldId id="264" r:id="rId9"/>
    <p:sldId id="263" r:id="rId10"/>
    <p:sldId id="265" r:id="rId11"/>
    <p:sldId id="274" r:id="rId12"/>
    <p:sldId id="275" r:id="rId13"/>
    <p:sldId id="271" r:id="rId14"/>
    <p:sldId id="276" r:id="rId15"/>
    <p:sldId id="277" r:id="rId16"/>
    <p:sldId id="273" r:id="rId17"/>
    <p:sldId id="278" r:id="rId18"/>
    <p:sldId id="270" r:id="rId19"/>
    <p:sldId id="272" r:id="rId20"/>
    <p:sldId id="26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3" autoAdjust="0"/>
    <p:restoredTop sz="94660"/>
  </p:normalViewPr>
  <p:slideViewPr>
    <p:cSldViewPr snapToGrid="0">
      <p:cViewPr>
        <p:scale>
          <a:sx n="33" d="100"/>
          <a:sy n="33" d="100"/>
        </p:scale>
        <p:origin x="2100" y="8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A9AB62-450A-448D-8B9A-D2301A7E50B3}" type="datetimeFigureOut">
              <a:rPr lang="en-GB" smtClean="0"/>
              <a:t>06/02/2024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F70EBC-2588-43EC-ACA1-FECE9F6595DC}" type="slidenum">
              <a:rPr lang="en-GB" smtClean="0"/>
              <a:t>‹#›</a:t>
            </a:fld>
            <a:endParaRPr lang="en-GB"/>
          </a:p>
        </p:txBody>
      </p:sp>
    </p:spTree>
    <p:extLst>
      <p:ext uri="{BB962C8B-B14F-4D97-AF65-F5344CB8AC3E}">
        <p14:creationId xmlns:p14="http://schemas.microsoft.com/office/powerpoint/2010/main" val="316128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2</a:t>
            </a:fld>
            <a:endParaRPr lang="en-GB"/>
          </a:p>
        </p:txBody>
      </p:sp>
    </p:spTree>
    <p:extLst>
      <p:ext uri="{BB962C8B-B14F-4D97-AF65-F5344CB8AC3E}">
        <p14:creationId xmlns:p14="http://schemas.microsoft.com/office/powerpoint/2010/main" val="214562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Haydon</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11</a:t>
            </a:fld>
            <a:endParaRPr lang="en-GB"/>
          </a:p>
        </p:txBody>
      </p:sp>
    </p:spTree>
    <p:extLst>
      <p:ext uri="{BB962C8B-B14F-4D97-AF65-F5344CB8AC3E}">
        <p14:creationId xmlns:p14="http://schemas.microsoft.com/office/powerpoint/2010/main" val="1341825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12</a:t>
            </a:fld>
            <a:endParaRPr lang="en-GB"/>
          </a:p>
        </p:txBody>
      </p:sp>
    </p:spTree>
    <p:extLst>
      <p:ext uri="{BB962C8B-B14F-4D97-AF65-F5344CB8AC3E}">
        <p14:creationId xmlns:p14="http://schemas.microsoft.com/office/powerpoint/2010/main" val="729217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Haydon</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13</a:t>
            </a:fld>
            <a:endParaRPr lang="en-GB"/>
          </a:p>
        </p:txBody>
      </p:sp>
    </p:spTree>
    <p:extLst>
      <p:ext uri="{BB962C8B-B14F-4D97-AF65-F5344CB8AC3E}">
        <p14:creationId xmlns:p14="http://schemas.microsoft.com/office/powerpoint/2010/main" val="562667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Haydon</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14</a:t>
            </a:fld>
            <a:endParaRPr lang="en-GB"/>
          </a:p>
        </p:txBody>
      </p:sp>
    </p:spTree>
    <p:extLst>
      <p:ext uri="{BB962C8B-B14F-4D97-AF65-F5344CB8AC3E}">
        <p14:creationId xmlns:p14="http://schemas.microsoft.com/office/powerpoint/2010/main" val="4007830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Leohb</a:t>
            </a:r>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15</a:t>
            </a:fld>
            <a:endParaRPr lang="en-GB"/>
          </a:p>
        </p:txBody>
      </p:sp>
    </p:spTree>
    <p:extLst>
      <p:ext uri="{BB962C8B-B14F-4D97-AF65-F5344CB8AC3E}">
        <p14:creationId xmlns:p14="http://schemas.microsoft.com/office/powerpoint/2010/main" val="4029204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a:t>
            </a:r>
            <a:r>
              <a:rPr lang="en-US" dirty="0" err="1"/>
              <a:t>Mayyt</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16</a:t>
            </a:fld>
            <a:endParaRPr lang="en-GB"/>
          </a:p>
        </p:txBody>
      </p:sp>
    </p:spTree>
    <p:extLst>
      <p:ext uri="{BB962C8B-B14F-4D97-AF65-F5344CB8AC3E}">
        <p14:creationId xmlns:p14="http://schemas.microsoft.com/office/powerpoint/2010/main" val="278253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17</a:t>
            </a:fld>
            <a:endParaRPr lang="en-GB"/>
          </a:p>
        </p:txBody>
      </p:sp>
    </p:spTree>
    <p:extLst>
      <p:ext uri="{BB962C8B-B14F-4D97-AF65-F5344CB8AC3E}">
        <p14:creationId xmlns:p14="http://schemas.microsoft.com/office/powerpoint/2010/main" val="65415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Haydon</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3</a:t>
            </a:fld>
            <a:endParaRPr lang="en-GB"/>
          </a:p>
        </p:txBody>
      </p:sp>
    </p:spTree>
    <p:extLst>
      <p:ext uri="{BB962C8B-B14F-4D97-AF65-F5344CB8AC3E}">
        <p14:creationId xmlns:p14="http://schemas.microsoft.com/office/powerpoint/2010/main" val="3431022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Hayydon</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4</a:t>
            </a:fld>
            <a:endParaRPr lang="en-GB"/>
          </a:p>
        </p:txBody>
      </p:sp>
    </p:spTree>
    <p:extLst>
      <p:ext uri="{BB962C8B-B14F-4D97-AF65-F5344CB8AC3E}">
        <p14:creationId xmlns:p14="http://schemas.microsoft.com/office/powerpoint/2010/main" val="25035618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5</a:t>
            </a:fld>
            <a:endParaRPr lang="en-GB"/>
          </a:p>
        </p:txBody>
      </p:sp>
    </p:spTree>
    <p:extLst>
      <p:ext uri="{BB962C8B-B14F-4D97-AF65-F5344CB8AC3E}">
        <p14:creationId xmlns:p14="http://schemas.microsoft.com/office/powerpoint/2010/main" val="3764458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Leon</a:t>
            </a:r>
          </a:p>
          <a:p>
            <a:r>
              <a:rPr lang="en-US" dirty="0"/>
              <a:t>Cyberpunk</a:t>
            </a:r>
          </a:p>
          <a:p>
            <a:r>
              <a:rPr lang="en-US" dirty="0"/>
              <a:t>Shin Megami Tensei 5</a:t>
            </a:r>
          </a:p>
          <a:p>
            <a:r>
              <a:rPr lang="en-US" dirty="0" err="1"/>
              <a:t>Pokemon</a:t>
            </a:r>
            <a:r>
              <a:rPr lang="en-US" dirty="0"/>
              <a:t> Scarlet/Violet &amp; </a:t>
            </a:r>
            <a:r>
              <a:rPr lang="en-US" dirty="0" err="1"/>
              <a:t>Pokemon</a:t>
            </a:r>
            <a:r>
              <a:rPr lang="en-US" dirty="0"/>
              <a:t> </a:t>
            </a:r>
            <a:r>
              <a:rPr lang="en-US" dirty="0" err="1"/>
              <a:t>Collusseum</a:t>
            </a:r>
            <a:r>
              <a:rPr lang="en-US" dirty="0"/>
              <a:t> </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6</a:t>
            </a:fld>
            <a:endParaRPr lang="en-GB"/>
          </a:p>
        </p:txBody>
      </p:sp>
    </p:spTree>
    <p:extLst>
      <p:ext uri="{BB962C8B-B14F-4D97-AF65-F5344CB8AC3E}">
        <p14:creationId xmlns:p14="http://schemas.microsoft.com/office/powerpoint/2010/main" val="1744366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Leon</a:t>
            </a:r>
          </a:p>
          <a:p>
            <a:r>
              <a:rPr lang="en-US" dirty="0"/>
              <a:t>Risk of rain 2</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7</a:t>
            </a:fld>
            <a:endParaRPr lang="en-GB"/>
          </a:p>
        </p:txBody>
      </p:sp>
    </p:spTree>
    <p:extLst>
      <p:ext uri="{BB962C8B-B14F-4D97-AF65-F5344CB8AC3E}">
        <p14:creationId xmlns:p14="http://schemas.microsoft.com/office/powerpoint/2010/main" val="2698358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Leon</a:t>
            </a:r>
          </a:p>
          <a:p>
            <a:br>
              <a:rPr lang="en-US" dirty="0"/>
            </a:br>
            <a:r>
              <a:rPr lang="en-US" dirty="0"/>
              <a:t>Borderlands </a:t>
            </a:r>
          </a:p>
          <a:p>
            <a:r>
              <a:rPr lang="en-US" dirty="0"/>
              <a:t>Doom</a:t>
            </a:r>
            <a:br>
              <a:rPr lang="en-US" dirty="0"/>
            </a:br>
            <a:r>
              <a:rPr lang="en-US" dirty="0"/>
              <a:t>Batman Arkham</a:t>
            </a:r>
          </a:p>
          <a:p>
            <a:r>
              <a:rPr lang="en-US" dirty="0"/>
              <a:t>Cuphead</a:t>
            </a:r>
          </a:p>
          <a:p>
            <a:r>
              <a:rPr lang="en-US" dirty="0"/>
              <a:t>Thug stock images@gmail.com</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8</a:t>
            </a:fld>
            <a:endParaRPr lang="en-GB"/>
          </a:p>
        </p:txBody>
      </p:sp>
    </p:spTree>
    <p:extLst>
      <p:ext uri="{BB962C8B-B14F-4D97-AF65-F5344CB8AC3E}">
        <p14:creationId xmlns:p14="http://schemas.microsoft.com/office/powerpoint/2010/main" val="389015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Haydon</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9</a:t>
            </a:fld>
            <a:endParaRPr lang="en-GB"/>
          </a:p>
        </p:txBody>
      </p:sp>
    </p:spTree>
    <p:extLst>
      <p:ext uri="{BB962C8B-B14F-4D97-AF65-F5344CB8AC3E}">
        <p14:creationId xmlns:p14="http://schemas.microsoft.com/office/powerpoint/2010/main" val="4203720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Matt</a:t>
            </a:r>
            <a:endParaRPr lang="en-GB" dirty="0"/>
          </a:p>
        </p:txBody>
      </p:sp>
      <p:sp>
        <p:nvSpPr>
          <p:cNvPr id="4" name="Slide Number Placeholder 3"/>
          <p:cNvSpPr>
            <a:spLocks noGrp="1"/>
          </p:cNvSpPr>
          <p:nvPr>
            <p:ph type="sldNum" sz="quarter" idx="5"/>
          </p:nvPr>
        </p:nvSpPr>
        <p:spPr/>
        <p:txBody>
          <a:bodyPr/>
          <a:lstStyle/>
          <a:p>
            <a:fld id="{EFF70EBC-2588-43EC-ACA1-FECE9F6595DC}" type="slidenum">
              <a:rPr lang="en-GB" smtClean="0"/>
              <a:t>10</a:t>
            </a:fld>
            <a:endParaRPr lang="en-GB"/>
          </a:p>
        </p:txBody>
      </p:sp>
    </p:spTree>
    <p:extLst>
      <p:ext uri="{BB962C8B-B14F-4D97-AF65-F5344CB8AC3E}">
        <p14:creationId xmlns:p14="http://schemas.microsoft.com/office/powerpoint/2010/main" val="2972254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7659-FA68-4EBF-A6C2-68485F002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9198AC2-2237-4D58-97E3-E7BA5684A1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F01E73-6FFF-43FB-B189-95E6E167068C}"/>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4072B24D-A10A-49A0-B516-D1FAB72C2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E11AA1-CD6A-4761-A468-24B2F690F737}"/>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28033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16ED-99F7-4011-A936-B7D3B6C34B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78C769-9239-4C87-96F6-1493A2F373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3A92B4-7C3E-43ED-BCB7-DCDA8B210045}"/>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70045FB6-4EAB-45E4-8123-32FF9D0ED9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07666-F93A-44CD-A7F1-22A65B3C56DE}"/>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401658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CED73-2C34-4A6F-B3CF-1EC0BFC3D1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A76E10-2FA1-43FB-9FAA-1FE2D3310F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0A1D10-DEF9-40BE-B43A-F4EB45DF07E0}"/>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436A7959-DB84-4D3A-87EF-49EA951F23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08F7D0-988E-4350-A379-09A83228FE09}"/>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4002045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2A6D-1211-4F17-B48A-6B27B0FC60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4FBA5D-7C4E-4D1F-8841-34E7923014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BAAD49-AFD2-4287-A4B2-272BBFBF675F}"/>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C8B3253B-7D2D-403F-AB17-B1AA4BBF90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D9C649-3640-4239-B538-0DA53204A58F}"/>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04853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87F4-FE7B-45F1-B4D2-D2C1370B09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293EA70-D869-491D-BE42-67479444D8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022E1-EE40-4EA7-A60B-FD14C9C25478}"/>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77189314-BE8A-4654-BDD5-4990993C26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DA932A-C885-4194-A5A6-8FB4FDCD0B9C}"/>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349133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685C-515F-4404-B27F-99A9FC2D15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2D7DFE-20B9-4E14-BC11-9B787A47A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2AEEBB-2764-4F6B-8BF7-D86AD71DB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0DF7CE7-638F-4CA0-A5B9-67B2119E2CC6}"/>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6" name="Footer Placeholder 5">
            <a:extLst>
              <a:ext uri="{FF2B5EF4-FFF2-40B4-BE49-F238E27FC236}">
                <a16:creationId xmlns:a16="http://schemas.microsoft.com/office/drawing/2014/main" id="{EF812256-6813-4DA6-BE55-C4CF9CCDF5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1EFAB4-3A0E-41D6-91EA-E4CDC4266CCA}"/>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26557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750AF-F37B-4569-94F6-7CBBB1B485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F93661-63D8-4F5C-A325-2A08B9EB6E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BB15B3-D1F1-43C7-A5A3-D20C123669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708CAB-6BD0-42EC-8499-F09264FFE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DED6F2-CD4E-41F2-AEAD-4A4BA2A35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05D8F1-86D1-4A44-BD99-2D2BD9A38FC0}"/>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8" name="Footer Placeholder 7">
            <a:extLst>
              <a:ext uri="{FF2B5EF4-FFF2-40B4-BE49-F238E27FC236}">
                <a16:creationId xmlns:a16="http://schemas.microsoft.com/office/drawing/2014/main" id="{2303107A-091B-4180-9EE3-9F28EDF4A7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790856-EC26-4DE8-B193-078C0672B6A6}"/>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42854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DA48-B01F-430F-9537-CA3D208A3F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EDEAC9D-3D27-4CF7-AFE9-5E0FE3263962}"/>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4" name="Footer Placeholder 3">
            <a:extLst>
              <a:ext uri="{FF2B5EF4-FFF2-40B4-BE49-F238E27FC236}">
                <a16:creationId xmlns:a16="http://schemas.microsoft.com/office/drawing/2014/main" id="{9B50A5F2-6F2A-45AF-A76B-528CED6B98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9429AF-75F0-4833-A101-2F595D214C35}"/>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607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41AB8-BF0D-4D64-BB60-9B3FEEFFB911}"/>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3" name="Footer Placeholder 2">
            <a:extLst>
              <a:ext uri="{FF2B5EF4-FFF2-40B4-BE49-F238E27FC236}">
                <a16:creationId xmlns:a16="http://schemas.microsoft.com/office/drawing/2014/main" id="{A5FA0C30-9908-462B-8115-F6C02CD56E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807C86D-8408-4E76-8A40-3ABFC68BDD65}"/>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64844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02A3-36FB-4AF7-9CE5-52E6F39D3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555D55-932A-4EC6-8350-032D1CE97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1FA3C23-1701-4682-A506-3D36BE33B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26950-CA74-4D5B-A43F-0749A12B54EE}"/>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6" name="Footer Placeholder 5">
            <a:extLst>
              <a:ext uri="{FF2B5EF4-FFF2-40B4-BE49-F238E27FC236}">
                <a16:creationId xmlns:a16="http://schemas.microsoft.com/office/drawing/2014/main" id="{5EC8036C-A670-41A3-BA09-FD9615FBE6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AC4036-A098-427D-857F-0C0BD46A56F6}"/>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70948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3A4A-F4A1-4610-B59A-7EB95180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6E01700-F6FC-470C-89D5-804C75E41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0DF581-A944-4EEF-8E97-CBA831B9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8BBB42-78A8-4503-A359-A85E3D8FE97E}"/>
              </a:ext>
            </a:extLst>
          </p:cNvPr>
          <p:cNvSpPr>
            <a:spLocks noGrp="1"/>
          </p:cNvSpPr>
          <p:nvPr>
            <p:ph type="dt" sz="half" idx="10"/>
          </p:nvPr>
        </p:nvSpPr>
        <p:spPr/>
        <p:txBody>
          <a:bodyPr/>
          <a:lstStyle/>
          <a:p>
            <a:fld id="{E5FB856D-560F-4655-9A92-85F6D63B9530}" type="datetimeFigureOut">
              <a:rPr lang="en-GB" smtClean="0"/>
              <a:t>06/02/2024</a:t>
            </a:fld>
            <a:endParaRPr lang="en-GB"/>
          </a:p>
        </p:txBody>
      </p:sp>
      <p:sp>
        <p:nvSpPr>
          <p:cNvPr id="6" name="Footer Placeholder 5">
            <a:extLst>
              <a:ext uri="{FF2B5EF4-FFF2-40B4-BE49-F238E27FC236}">
                <a16:creationId xmlns:a16="http://schemas.microsoft.com/office/drawing/2014/main" id="{689E9CDD-753C-41DE-807F-8DA5B6097E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3F23ED-14BC-441B-9609-2F975ED00944}"/>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498014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158E8C-DB7A-4D41-8E1F-662BE6C61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5627AA-CC80-4AFD-BD14-0D392F85C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111DDC-8233-44FC-B681-A645587D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B856D-560F-4655-9A92-85F6D63B9530}" type="datetimeFigureOut">
              <a:rPr lang="en-GB" smtClean="0"/>
              <a:t>06/02/2024</a:t>
            </a:fld>
            <a:endParaRPr lang="en-GB"/>
          </a:p>
        </p:txBody>
      </p:sp>
      <p:sp>
        <p:nvSpPr>
          <p:cNvPr id="5" name="Footer Placeholder 4">
            <a:extLst>
              <a:ext uri="{FF2B5EF4-FFF2-40B4-BE49-F238E27FC236}">
                <a16:creationId xmlns:a16="http://schemas.microsoft.com/office/drawing/2014/main" id="{2288708A-8615-4080-9556-43846D7B5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78B757-776C-4BD0-ABD8-99EDEFA83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9E59E-3AE8-41F5-8AA1-92DED3943D9C}" type="slidenum">
              <a:rPr lang="en-GB" smtClean="0"/>
              <a:t>‹#›</a:t>
            </a:fld>
            <a:endParaRPr lang="en-GB"/>
          </a:p>
        </p:txBody>
      </p:sp>
    </p:spTree>
    <p:extLst>
      <p:ext uri="{BB962C8B-B14F-4D97-AF65-F5344CB8AC3E}">
        <p14:creationId xmlns:p14="http://schemas.microsoft.com/office/powerpoint/2010/main" val="203769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0.png"/><Relationship Id="rId7"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jp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jpg"/><Relationship Id="rId7"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2.png"/><Relationship Id="rId9"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unset over a desert&#10;&#10;Description automatically generated">
            <a:extLst>
              <a:ext uri="{FF2B5EF4-FFF2-40B4-BE49-F238E27FC236}">
                <a16:creationId xmlns:a16="http://schemas.microsoft.com/office/drawing/2014/main" id="{E42404AB-9C19-FA95-F0AF-784C41C9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3794701" cy="6858000"/>
          </a:xfrm>
          <a:prstGeom prst="rect">
            <a:avLst/>
          </a:prstGeom>
        </p:spPr>
      </p:pic>
      <p:sp>
        <p:nvSpPr>
          <p:cNvPr id="2" name="Title 1">
            <a:extLst>
              <a:ext uri="{FF2B5EF4-FFF2-40B4-BE49-F238E27FC236}">
                <a16:creationId xmlns:a16="http://schemas.microsoft.com/office/drawing/2014/main" id="{908CC100-43D8-440E-A565-E18AE82B7FF7}"/>
              </a:ext>
            </a:extLst>
          </p:cNvPr>
          <p:cNvSpPr>
            <a:spLocks noGrp="1"/>
          </p:cNvSpPr>
          <p:nvPr>
            <p:ph type="ctrTitle"/>
          </p:nvPr>
        </p:nvSpPr>
        <p:spPr>
          <a:xfrm>
            <a:off x="-1390650" y="-379412"/>
            <a:ext cx="13582650" cy="238760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Ascension of Atlas</a:t>
            </a:r>
          </a:p>
        </p:txBody>
      </p:sp>
      <p:sp>
        <p:nvSpPr>
          <p:cNvPr id="3" name="Subtitle 2">
            <a:extLst>
              <a:ext uri="{FF2B5EF4-FFF2-40B4-BE49-F238E27FC236}">
                <a16:creationId xmlns:a16="http://schemas.microsoft.com/office/drawing/2014/main" id="{BEECFA16-E069-4D3B-A6C1-BF79D3548DD6}"/>
              </a:ext>
            </a:extLst>
          </p:cNvPr>
          <p:cNvSpPr>
            <a:spLocks noGrp="1"/>
          </p:cNvSpPr>
          <p:nvPr>
            <p:ph type="subTitle" idx="1"/>
          </p:nvPr>
        </p:nvSpPr>
        <p:spPr>
          <a:xfrm>
            <a:off x="6972300" y="4072710"/>
            <a:ext cx="2491015" cy="317740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GB" dirty="0" err="1"/>
              <a:t>Oshawott</a:t>
            </a:r>
            <a:r>
              <a:rPr lang="en-GB" dirty="0"/>
              <a:t>:</a:t>
            </a:r>
          </a:p>
          <a:p>
            <a:r>
              <a:rPr lang="en-GB" dirty="0"/>
              <a:t>Haydon Derrick</a:t>
            </a:r>
          </a:p>
          <a:p>
            <a:r>
              <a:rPr lang="en-GB" dirty="0"/>
              <a:t>Leon Stone</a:t>
            </a:r>
          </a:p>
          <a:p>
            <a:r>
              <a:rPr lang="en-GB" dirty="0"/>
              <a:t>Matthew Hadley</a:t>
            </a:r>
          </a:p>
        </p:txBody>
      </p:sp>
      <p:sp>
        <p:nvSpPr>
          <p:cNvPr id="20" name="Title 1">
            <a:extLst>
              <a:ext uri="{FF2B5EF4-FFF2-40B4-BE49-F238E27FC236}">
                <a16:creationId xmlns:a16="http://schemas.microsoft.com/office/drawing/2014/main" id="{E644032E-1489-DE70-2695-C1939581ABD1}"/>
              </a:ext>
            </a:extLst>
          </p:cNvPr>
          <p:cNvSpPr txBox="1">
            <a:spLocks/>
          </p:cNvSpPr>
          <p:nvPr/>
        </p:nvSpPr>
        <p:spPr>
          <a:xfrm>
            <a:off x="-7547427" y="-243231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t>Themes</a:t>
            </a:r>
            <a:endParaRPr lang="en-GB" dirty="0"/>
          </a:p>
        </p:txBody>
      </p:sp>
      <p:sp>
        <p:nvSpPr>
          <p:cNvPr id="21" name="Content Placeholder 2">
            <a:extLst>
              <a:ext uri="{FF2B5EF4-FFF2-40B4-BE49-F238E27FC236}">
                <a16:creationId xmlns:a16="http://schemas.microsoft.com/office/drawing/2014/main" id="{F4B3A0D1-9F33-645A-D4A4-8C382E77E586}"/>
              </a:ext>
            </a:extLst>
          </p:cNvPr>
          <p:cNvSpPr txBox="1">
            <a:spLocks/>
          </p:cNvSpPr>
          <p:nvPr/>
        </p:nvSpPr>
        <p:spPr>
          <a:xfrm>
            <a:off x="-5184821" y="4288881"/>
            <a:ext cx="3017883" cy="155584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GB"/>
              <a:t>Turn based</a:t>
            </a:r>
          </a:p>
          <a:p>
            <a:r>
              <a:rPr lang="en-GB"/>
              <a:t>Open world</a:t>
            </a:r>
          </a:p>
          <a:p>
            <a:r>
              <a:rPr lang="en-GB"/>
              <a:t>Strategy</a:t>
            </a:r>
            <a:endParaRPr lang="en-GB" dirty="0"/>
          </a:p>
        </p:txBody>
      </p:sp>
      <p:pic>
        <p:nvPicPr>
          <p:cNvPr id="27" name="Picture 26" descr="A black square frame with a black background&#10;&#10;Description automatically generated">
            <a:extLst>
              <a:ext uri="{FF2B5EF4-FFF2-40B4-BE49-F238E27FC236}">
                <a16:creationId xmlns:a16="http://schemas.microsoft.com/office/drawing/2014/main" id="{5C491665-A0DC-AE5D-B41B-706FD2D34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Tree>
    <p:extLst>
      <p:ext uri="{BB962C8B-B14F-4D97-AF65-F5344CB8AC3E}">
        <p14:creationId xmlns:p14="http://schemas.microsoft.com/office/powerpoint/2010/main" val="315492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unset over a desert&#10;&#10;Description automatically generated">
            <a:extLst>
              <a:ext uri="{FF2B5EF4-FFF2-40B4-BE49-F238E27FC236}">
                <a16:creationId xmlns:a16="http://schemas.microsoft.com/office/drawing/2014/main" id="{29A49B5A-14C4-DBDF-05BB-443A9759E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7250112"/>
          </a:xfrm>
          <a:prstGeom prst="rect">
            <a:avLst/>
          </a:prstGeom>
        </p:spPr>
      </p:pic>
      <p:sp>
        <p:nvSpPr>
          <p:cNvPr id="3" name="Content Placeholder 2">
            <a:extLst>
              <a:ext uri="{FF2B5EF4-FFF2-40B4-BE49-F238E27FC236}">
                <a16:creationId xmlns:a16="http://schemas.microsoft.com/office/drawing/2014/main" id="{5CB663CB-1224-40A1-98E7-DDD2F09115BD}"/>
              </a:ext>
            </a:extLst>
          </p:cNvPr>
          <p:cNvSpPr>
            <a:spLocks noGrp="1"/>
          </p:cNvSpPr>
          <p:nvPr>
            <p:ph idx="1"/>
          </p:nvPr>
        </p:nvSpPr>
        <p:spPr>
          <a:xfrm>
            <a:off x="1026886" y="1825625"/>
            <a:ext cx="6985000" cy="16033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Game world, character movement – Haydon</a:t>
            </a:r>
          </a:p>
          <a:p>
            <a:r>
              <a:rPr lang="en-GB" dirty="0"/>
              <a:t>Enemies AI and models – Leon</a:t>
            </a:r>
          </a:p>
          <a:p>
            <a:r>
              <a:rPr lang="en-GB" dirty="0"/>
              <a:t>Player combat system UI and code - Matt</a:t>
            </a:r>
          </a:p>
        </p:txBody>
      </p:sp>
      <p:sp>
        <p:nvSpPr>
          <p:cNvPr id="4" name="Content Placeholder 2">
            <a:extLst>
              <a:ext uri="{FF2B5EF4-FFF2-40B4-BE49-F238E27FC236}">
                <a16:creationId xmlns:a16="http://schemas.microsoft.com/office/drawing/2014/main" id="{84FC72E6-0BE2-88C6-B174-38708E7C8021}"/>
              </a:ext>
            </a:extLst>
          </p:cNvPr>
          <p:cNvSpPr txBox="1">
            <a:spLocks/>
          </p:cNvSpPr>
          <p:nvPr/>
        </p:nvSpPr>
        <p:spPr>
          <a:xfrm>
            <a:off x="1654629" y="8452531"/>
            <a:ext cx="8331200"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The game will have a close range melee attack and a ranged attack to choose between in combat</a:t>
            </a:r>
          </a:p>
          <a:p>
            <a:r>
              <a:rPr lang="en-GB"/>
              <a:t>Killing enemies will provide the player with a fixed amount of reward that comes in the form of money </a:t>
            </a:r>
          </a:p>
          <a:p>
            <a:r>
              <a:rPr lang="en-GB"/>
              <a:t>If you visit your home in the desert, you can upgrade yourself to get more abilities</a:t>
            </a:r>
          </a:p>
          <a:p>
            <a:endParaRPr lang="en-GB" dirty="0"/>
          </a:p>
        </p:txBody>
      </p:sp>
      <p:sp>
        <p:nvSpPr>
          <p:cNvPr id="5" name="Title 1">
            <a:extLst>
              <a:ext uri="{FF2B5EF4-FFF2-40B4-BE49-F238E27FC236}">
                <a16:creationId xmlns:a16="http://schemas.microsoft.com/office/drawing/2014/main" id="{90D2AFD1-1019-F73B-32D3-2A8003AE8D4B}"/>
              </a:ext>
            </a:extLst>
          </p:cNvPr>
          <p:cNvSpPr txBox="1">
            <a:spLocks/>
          </p:cNvSpPr>
          <p:nvPr/>
        </p:nvSpPr>
        <p:spPr>
          <a:xfrm>
            <a:off x="-6865256" y="720862"/>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pic>
        <p:nvPicPr>
          <p:cNvPr id="9" name="Picture 8" descr="A black square frame with a black background&#10;&#10;Description automatically generated">
            <a:extLst>
              <a:ext uri="{FF2B5EF4-FFF2-40B4-BE49-F238E27FC236}">
                <a16:creationId xmlns:a16="http://schemas.microsoft.com/office/drawing/2014/main" id="{30732496-E6B2-2008-82A7-C620B32887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4253541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697E5A34-2528-4460-5B8D-34D85933C1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056"/>
            <a:ext cx="12192000" cy="7250112"/>
          </a:xfrm>
          <a:prstGeom prst="rect">
            <a:avLst/>
          </a:prstGeom>
        </p:spPr>
      </p:pic>
      <p:sp>
        <p:nvSpPr>
          <p:cNvPr id="2" name="Title 1">
            <a:extLst>
              <a:ext uri="{FF2B5EF4-FFF2-40B4-BE49-F238E27FC236}">
                <a16:creationId xmlns:a16="http://schemas.microsoft.com/office/drawing/2014/main" id="{7AD6BDE7-4EF5-2C0B-07DB-1DA0293364E8}"/>
              </a:ext>
            </a:extLst>
          </p:cNvPr>
          <p:cNvSpPr>
            <a:spLocks noGrp="1"/>
          </p:cNvSpPr>
          <p:nvPr>
            <p:ph type="title"/>
          </p:nvPr>
        </p:nvSpPr>
        <p:spPr>
          <a:xfrm>
            <a:off x="-8572500" y="734218"/>
            <a:ext cx="23406100" cy="93027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Potential Problems</a:t>
            </a:r>
            <a:endParaRPr lang="en-GB" dirty="0"/>
          </a:p>
        </p:txBody>
      </p:sp>
      <p:sp>
        <p:nvSpPr>
          <p:cNvPr id="3" name="Content Placeholder 2">
            <a:extLst>
              <a:ext uri="{FF2B5EF4-FFF2-40B4-BE49-F238E27FC236}">
                <a16:creationId xmlns:a16="http://schemas.microsoft.com/office/drawing/2014/main" id="{29E3D716-0342-F1FF-D8BE-D50596F57201}"/>
              </a:ext>
            </a:extLst>
          </p:cNvPr>
          <p:cNvSpPr>
            <a:spLocks noGrp="1"/>
          </p:cNvSpPr>
          <p:nvPr>
            <p:ph idx="1"/>
          </p:nvPr>
        </p:nvSpPr>
        <p:spPr>
          <a:xfrm>
            <a:off x="838200" y="1825625"/>
            <a:ext cx="7937500" cy="39020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r>
              <a:rPr lang="en-US" dirty="0"/>
              <a:t>To access combat segments, the player will overlap with an enemy bounding box to send them to a new scene where the combat will take place, however if this is taxing on the device it could lead to performance problems. To combat this an alternative solution would be to instead pan the camera out in the overworld to then switch to the combat scenario. </a:t>
            </a:r>
          </a:p>
          <a:p>
            <a:r>
              <a:rPr lang="en-US" dirty="0"/>
              <a:t>A saving system will need to be implemented using binary files, due to a lack of public documentation, this could be a really difficult thing to implement. A potential solution to this would be to use player preffs, as this is something that we have used in the past and would have a better idea of how to implement.</a:t>
            </a:r>
            <a:endParaRPr lang="en-GB" dirty="0"/>
          </a:p>
        </p:txBody>
      </p:sp>
      <p:pic>
        <p:nvPicPr>
          <p:cNvPr id="4" name="Picture 3" descr="A black square frame with a black background&#10;&#10;Description automatically generated">
            <a:extLst>
              <a:ext uri="{FF2B5EF4-FFF2-40B4-BE49-F238E27FC236}">
                <a16:creationId xmlns:a16="http://schemas.microsoft.com/office/drawing/2014/main" id="{8E291BB7-848E-8707-29DD-28B58030EC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600" y="0"/>
            <a:ext cx="12192000" cy="6858000"/>
          </a:xfrm>
          <a:prstGeom prst="rect">
            <a:avLst/>
          </a:prstGeom>
        </p:spPr>
      </p:pic>
    </p:spTree>
    <p:extLst>
      <p:ext uri="{BB962C8B-B14F-4D97-AF65-F5344CB8AC3E}">
        <p14:creationId xmlns:p14="http://schemas.microsoft.com/office/powerpoint/2010/main" val="2792941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over a desert&#10;&#10;Description automatically generated">
            <a:extLst>
              <a:ext uri="{FF2B5EF4-FFF2-40B4-BE49-F238E27FC236}">
                <a16:creationId xmlns:a16="http://schemas.microsoft.com/office/drawing/2014/main" id="{D8FD7292-65C9-1504-A504-529EE2468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6056"/>
            <a:ext cx="12192000" cy="7250112"/>
          </a:xfrm>
          <a:prstGeom prst="rect">
            <a:avLst/>
          </a:prstGeom>
        </p:spPr>
      </p:pic>
      <p:sp>
        <p:nvSpPr>
          <p:cNvPr id="3" name="Content Placeholder 2">
            <a:extLst>
              <a:ext uri="{FF2B5EF4-FFF2-40B4-BE49-F238E27FC236}">
                <a16:creationId xmlns:a16="http://schemas.microsoft.com/office/drawing/2014/main" id="{741BD3DC-0C62-BC3D-081F-AF1AC7859BD3}"/>
              </a:ext>
            </a:extLst>
          </p:cNvPr>
          <p:cNvSpPr>
            <a:spLocks noGrp="1"/>
          </p:cNvSpPr>
          <p:nvPr>
            <p:ph idx="1"/>
          </p:nvPr>
        </p:nvSpPr>
        <p:spPr>
          <a:xfrm>
            <a:off x="1066800" y="2130623"/>
            <a:ext cx="4775200" cy="21875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Larger area of play</a:t>
            </a:r>
            <a:r>
              <a:rPr lang="en-GB" dirty="0"/>
              <a:t> to explore</a:t>
            </a:r>
          </a:p>
          <a:p>
            <a:r>
              <a:rPr lang="en-GB" dirty="0"/>
              <a:t>More NPC variety</a:t>
            </a:r>
          </a:p>
          <a:p>
            <a:r>
              <a:rPr lang="en-US" dirty="0"/>
              <a:t>Secret boss</a:t>
            </a:r>
          </a:p>
          <a:p>
            <a:r>
              <a:rPr lang="en-US" dirty="0"/>
              <a:t>More unlockable skills</a:t>
            </a:r>
          </a:p>
          <a:p>
            <a:endParaRPr lang="en-US" dirty="0"/>
          </a:p>
        </p:txBody>
      </p:sp>
      <p:sp>
        <p:nvSpPr>
          <p:cNvPr id="2" name="Title 1">
            <a:extLst>
              <a:ext uri="{FF2B5EF4-FFF2-40B4-BE49-F238E27FC236}">
                <a16:creationId xmlns:a16="http://schemas.microsoft.com/office/drawing/2014/main" id="{69336869-D659-9D35-49D7-AFE6FA24D034}"/>
              </a:ext>
            </a:extLst>
          </p:cNvPr>
          <p:cNvSpPr>
            <a:spLocks noGrp="1"/>
          </p:cNvSpPr>
          <p:nvPr>
            <p:ph type="title"/>
          </p:nvPr>
        </p:nvSpPr>
        <p:spPr>
          <a:xfrm>
            <a:off x="-10071100" y="863005"/>
            <a:ext cx="25260300" cy="90229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Stretch goals</a:t>
            </a:r>
            <a:endParaRPr lang="en-GB" dirty="0"/>
          </a:p>
        </p:txBody>
      </p:sp>
      <p:pic>
        <p:nvPicPr>
          <p:cNvPr id="5" name="Picture 4" descr="A black square frame with a black background&#10;&#10;Description automatically generated">
            <a:extLst>
              <a:ext uri="{FF2B5EF4-FFF2-40B4-BE49-F238E27FC236}">
                <a16:creationId xmlns:a16="http://schemas.microsoft.com/office/drawing/2014/main" id="{5E61F3D9-B2D3-EA44-20F5-8614193AEB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8760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EEF143-D7C5-A4FD-2471-4457DAB8C03E}"/>
              </a:ext>
            </a:extLst>
          </p:cNvPr>
          <p:cNvPicPr>
            <a:picLocks noChangeAspect="1"/>
          </p:cNvPicPr>
          <p:nvPr/>
        </p:nvPicPr>
        <p:blipFill>
          <a:blip r:embed="rId3">
            <a:alphaModFix amt="35000"/>
          </a:blip>
          <a:stretch>
            <a:fillRect/>
          </a:stretch>
        </p:blipFill>
        <p:spPr>
          <a:xfrm>
            <a:off x="0" y="0"/>
            <a:ext cx="12284413" cy="6858000"/>
          </a:xfrm>
          <a:prstGeom prst="rect">
            <a:avLst/>
          </a:prstGeom>
        </p:spPr>
      </p:pic>
      <p:sp>
        <p:nvSpPr>
          <p:cNvPr id="2" name="Title 1">
            <a:extLst>
              <a:ext uri="{FF2B5EF4-FFF2-40B4-BE49-F238E27FC236}">
                <a16:creationId xmlns:a16="http://schemas.microsoft.com/office/drawing/2014/main" id="{54EBFE03-0377-F0EC-86EF-43470F3A0063}"/>
              </a:ext>
            </a:extLst>
          </p:cNvPr>
          <p:cNvSpPr>
            <a:spLocks noGrp="1"/>
          </p:cNvSpPr>
          <p:nvPr>
            <p:ph type="title"/>
          </p:nvPr>
        </p:nvSpPr>
        <p:spPr/>
        <p:txBody>
          <a:bodyPr/>
          <a:lstStyle/>
          <a:p>
            <a:r>
              <a:rPr lang="en-US" dirty="0"/>
              <a:t>Kanban Methodology/Git Repo</a:t>
            </a:r>
            <a:endParaRPr lang="en-GB" dirty="0"/>
          </a:p>
        </p:txBody>
      </p:sp>
      <p:pic>
        <p:nvPicPr>
          <p:cNvPr id="5" name="Content Placeholder 4">
            <a:extLst>
              <a:ext uri="{FF2B5EF4-FFF2-40B4-BE49-F238E27FC236}">
                <a16:creationId xmlns:a16="http://schemas.microsoft.com/office/drawing/2014/main" id="{AF9E8A45-7258-9764-77FC-D8A48A43F304}"/>
              </a:ext>
            </a:extLst>
          </p:cNvPr>
          <p:cNvPicPr>
            <a:picLocks noGrp="1" noChangeAspect="1"/>
          </p:cNvPicPr>
          <p:nvPr>
            <p:ph idx="1"/>
          </p:nvPr>
        </p:nvPicPr>
        <p:blipFill>
          <a:blip r:embed="rId4"/>
          <a:stretch>
            <a:fillRect/>
          </a:stretch>
        </p:blipFill>
        <p:spPr>
          <a:xfrm>
            <a:off x="679551" y="1821300"/>
            <a:ext cx="4682872" cy="3682913"/>
          </a:xfrm>
        </p:spPr>
      </p:pic>
      <p:pic>
        <p:nvPicPr>
          <p:cNvPr id="10" name="Picture 9">
            <a:extLst>
              <a:ext uri="{FF2B5EF4-FFF2-40B4-BE49-F238E27FC236}">
                <a16:creationId xmlns:a16="http://schemas.microsoft.com/office/drawing/2014/main" id="{C7308961-5CC3-1AC9-BA0F-6DAE2B4F1E02}"/>
              </a:ext>
            </a:extLst>
          </p:cNvPr>
          <p:cNvPicPr>
            <a:picLocks noChangeAspect="1"/>
          </p:cNvPicPr>
          <p:nvPr/>
        </p:nvPicPr>
        <p:blipFill>
          <a:blip r:embed="rId5"/>
          <a:stretch>
            <a:fillRect/>
          </a:stretch>
        </p:blipFill>
        <p:spPr>
          <a:xfrm>
            <a:off x="5776233" y="1480041"/>
            <a:ext cx="4587212" cy="4365429"/>
          </a:xfrm>
          <a:prstGeom prst="rect">
            <a:avLst/>
          </a:prstGeom>
        </p:spPr>
      </p:pic>
      <p:pic>
        <p:nvPicPr>
          <p:cNvPr id="4" name="Picture 3">
            <a:extLst>
              <a:ext uri="{FF2B5EF4-FFF2-40B4-BE49-F238E27FC236}">
                <a16:creationId xmlns:a16="http://schemas.microsoft.com/office/drawing/2014/main" id="{47BFD7CA-4F32-ABB0-C668-A8766AE960EE}"/>
              </a:ext>
            </a:extLst>
          </p:cNvPr>
          <p:cNvPicPr>
            <a:picLocks noChangeAspect="1"/>
          </p:cNvPicPr>
          <p:nvPr/>
        </p:nvPicPr>
        <p:blipFill>
          <a:blip r:embed="rId6"/>
          <a:stretch>
            <a:fillRect/>
          </a:stretch>
        </p:blipFill>
        <p:spPr>
          <a:xfrm>
            <a:off x="10017665" y="3065549"/>
            <a:ext cx="1923358" cy="3682913"/>
          </a:xfrm>
          <a:prstGeom prst="rect">
            <a:avLst/>
          </a:prstGeom>
        </p:spPr>
      </p:pic>
    </p:spTree>
    <p:extLst>
      <p:ext uri="{BB962C8B-B14F-4D97-AF65-F5344CB8AC3E}">
        <p14:creationId xmlns:p14="http://schemas.microsoft.com/office/powerpoint/2010/main" val="97851822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1081D-8C42-F40F-CEAD-450FC3CB2EA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3F4019C9-F01B-0A52-97B5-5F8F75DFEA5A}"/>
              </a:ext>
            </a:extLst>
          </p:cNvPr>
          <p:cNvPicPr>
            <a:picLocks noChangeAspect="1"/>
          </p:cNvPicPr>
          <p:nvPr/>
        </p:nvPicPr>
        <p:blipFill>
          <a:blip r:embed="rId3">
            <a:alphaModFix amt="35000"/>
          </a:blip>
          <a:stretch>
            <a:fillRect/>
          </a:stretch>
        </p:blipFill>
        <p:spPr>
          <a:xfrm>
            <a:off x="-46207" y="0"/>
            <a:ext cx="12284413" cy="6858000"/>
          </a:xfrm>
          <a:prstGeom prst="rect">
            <a:avLst/>
          </a:prstGeom>
        </p:spPr>
      </p:pic>
      <p:sp>
        <p:nvSpPr>
          <p:cNvPr id="2" name="Title 1">
            <a:extLst>
              <a:ext uri="{FF2B5EF4-FFF2-40B4-BE49-F238E27FC236}">
                <a16:creationId xmlns:a16="http://schemas.microsoft.com/office/drawing/2014/main" id="{0B178ACA-5127-C9B0-4BA0-811B6AA3E0E2}"/>
              </a:ext>
            </a:extLst>
          </p:cNvPr>
          <p:cNvSpPr>
            <a:spLocks noGrp="1"/>
          </p:cNvSpPr>
          <p:nvPr>
            <p:ph type="title"/>
          </p:nvPr>
        </p:nvSpPr>
        <p:spPr/>
        <p:txBody>
          <a:bodyPr/>
          <a:lstStyle/>
          <a:p>
            <a:r>
              <a:rPr lang="en-US" dirty="0"/>
              <a:t>Timeline/</a:t>
            </a:r>
            <a:r>
              <a:rPr lang="en-US" dirty="0" err="1"/>
              <a:t>Gyantt</a:t>
            </a:r>
            <a:r>
              <a:rPr lang="en-US" dirty="0"/>
              <a:t> chart</a:t>
            </a:r>
            <a:endParaRPr lang="en-GB" dirty="0"/>
          </a:p>
        </p:txBody>
      </p:sp>
      <p:pic>
        <p:nvPicPr>
          <p:cNvPr id="9" name="Picture 8">
            <a:extLst>
              <a:ext uri="{FF2B5EF4-FFF2-40B4-BE49-F238E27FC236}">
                <a16:creationId xmlns:a16="http://schemas.microsoft.com/office/drawing/2014/main" id="{44ABD73F-8DE1-09BA-5092-1891B1BF3385}"/>
              </a:ext>
            </a:extLst>
          </p:cNvPr>
          <p:cNvPicPr>
            <a:picLocks noChangeAspect="1"/>
          </p:cNvPicPr>
          <p:nvPr/>
        </p:nvPicPr>
        <p:blipFill>
          <a:blip r:embed="rId4"/>
          <a:stretch>
            <a:fillRect/>
          </a:stretch>
        </p:blipFill>
        <p:spPr>
          <a:xfrm>
            <a:off x="46206" y="2394808"/>
            <a:ext cx="12192000" cy="2855784"/>
          </a:xfrm>
          <a:prstGeom prst="rect">
            <a:avLst/>
          </a:prstGeom>
        </p:spPr>
      </p:pic>
    </p:spTree>
    <p:extLst>
      <p:ext uri="{BB962C8B-B14F-4D97-AF65-F5344CB8AC3E}">
        <p14:creationId xmlns:p14="http://schemas.microsoft.com/office/powerpoint/2010/main" val="59012649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B0E-B0E9-4C34-93F0-EE3D720F66D2}"/>
              </a:ext>
            </a:extLst>
          </p:cNvPr>
          <p:cNvSpPr>
            <a:spLocks noGrp="1"/>
          </p:cNvSpPr>
          <p:nvPr>
            <p:ph type="title"/>
          </p:nvPr>
        </p:nvSpPr>
        <p:spPr>
          <a:xfrm>
            <a:off x="736600" y="58424"/>
            <a:ext cx="10515600" cy="1325563"/>
          </a:xfrm>
        </p:spPr>
        <p:txBody>
          <a:bodyPr/>
          <a:lstStyle/>
          <a:p>
            <a:r>
              <a:rPr lang="en-GB" dirty="0"/>
              <a:t>Concept art (combat)</a:t>
            </a:r>
          </a:p>
        </p:txBody>
      </p:sp>
      <p:pic>
        <p:nvPicPr>
          <p:cNvPr id="7" name="Picture 6">
            <a:extLst>
              <a:ext uri="{FF2B5EF4-FFF2-40B4-BE49-F238E27FC236}">
                <a16:creationId xmlns:a16="http://schemas.microsoft.com/office/drawing/2014/main" id="{F0E3E5C9-D42C-7955-461A-D3DB1EC6B153}"/>
              </a:ext>
            </a:extLst>
          </p:cNvPr>
          <p:cNvPicPr>
            <a:picLocks noChangeAspect="1"/>
          </p:cNvPicPr>
          <p:nvPr/>
        </p:nvPicPr>
        <p:blipFill>
          <a:blip r:embed="rId3">
            <a:alphaModFix amt="35000"/>
          </a:blip>
          <a:stretch>
            <a:fillRect/>
          </a:stretch>
        </p:blipFill>
        <p:spPr>
          <a:xfrm>
            <a:off x="0" y="0"/>
            <a:ext cx="12284413" cy="6858000"/>
          </a:xfrm>
          <a:prstGeom prst="rect">
            <a:avLst/>
          </a:prstGeom>
        </p:spPr>
      </p:pic>
      <p:pic>
        <p:nvPicPr>
          <p:cNvPr id="1026" name="Picture 2">
            <a:extLst>
              <a:ext uri="{FF2B5EF4-FFF2-40B4-BE49-F238E27FC236}">
                <a16:creationId xmlns:a16="http://schemas.microsoft.com/office/drawing/2014/main" id="{DDDB0557-3F22-4870-BDCB-9C4C514523C7}"/>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52488" y="1383987"/>
            <a:ext cx="6077756" cy="4445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8EFCA2-DB78-FCF5-4288-8BF6B1B885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810" r="54711" b="17963"/>
          <a:stretch/>
        </p:blipFill>
        <p:spPr bwMode="auto">
          <a:xfrm>
            <a:off x="6709885" y="1383987"/>
            <a:ext cx="3377090" cy="186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A5DBC9-AF30-C477-A8E6-244373C530DF}"/>
              </a:ext>
            </a:extLst>
          </p:cNvPr>
          <p:cNvSpPr txBox="1"/>
          <p:nvPr/>
        </p:nvSpPr>
        <p:spPr>
          <a:xfrm>
            <a:off x="10281885" y="1383987"/>
            <a:ext cx="1657627" cy="646331"/>
          </a:xfrm>
          <a:prstGeom prst="rect">
            <a:avLst/>
          </a:prstGeom>
          <a:noFill/>
        </p:spPr>
        <p:txBody>
          <a:bodyPr wrap="square" rtlCol="0">
            <a:spAutoFit/>
          </a:bodyPr>
          <a:lstStyle/>
          <a:p>
            <a:r>
              <a:rPr lang="en-US" dirty="0"/>
              <a:t>Combat UI layout</a:t>
            </a:r>
            <a:endParaRPr lang="en-GB" dirty="0"/>
          </a:p>
        </p:txBody>
      </p:sp>
      <p:pic>
        <p:nvPicPr>
          <p:cNvPr id="5" name="Picture 2">
            <a:extLst>
              <a:ext uri="{FF2B5EF4-FFF2-40B4-BE49-F238E27FC236}">
                <a16:creationId xmlns:a16="http://schemas.microsoft.com/office/drawing/2014/main" id="{BDE16D41-3675-CFA6-90DC-DE30022668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953" b="67580"/>
          <a:stretch/>
        </p:blipFill>
        <p:spPr bwMode="auto">
          <a:xfrm>
            <a:off x="6709885" y="3705665"/>
            <a:ext cx="3377090" cy="1768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C8FC1-BD61-FE64-19EB-A64D324CEA61}"/>
              </a:ext>
            </a:extLst>
          </p:cNvPr>
          <p:cNvSpPr txBox="1"/>
          <p:nvPr/>
        </p:nvSpPr>
        <p:spPr>
          <a:xfrm>
            <a:off x="10281885" y="3705665"/>
            <a:ext cx="1509637" cy="646331"/>
          </a:xfrm>
          <a:prstGeom prst="rect">
            <a:avLst/>
          </a:prstGeom>
          <a:noFill/>
        </p:spPr>
        <p:txBody>
          <a:bodyPr wrap="square" rtlCol="0">
            <a:spAutoFit/>
          </a:bodyPr>
          <a:lstStyle/>
          <a:p>
            <a:r>
              <a:rPr lang="en-US" dirty="0"/>
              <a:t>Close-up of button UI</a:t>
            </a:r>
            <a:endParaRPr lang="en-GB" dirty="0"/>
          </a:p>
        </p:txBody>
      </p:sp>
    </p:spTree>
    <p:extLst>
      <p:ext uri="{BB962C8B-B14F-4D97-AF65-F5344CB8AC3E}">
        <p14:creationId xmlns:p14="http://schemas.microsoft.com/office/powerpoint/2010/main" val="151559136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F130-944B-71CD-A81E-C3675C3C9B5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A88F46C-61BA-4FEA-C53D-A0F33692C3D6}"/>
              </a:ext>
            </a:extLst>
          </p:cNvPr>
          <p:cNvPicPr>
            <a:picLocks noChangeAspect="1"/>
          </p:cNvPicPr>
          <p:nvPr/>
        </p:nvPicPr>
        <p:blipFill>
          <a:blip r:embed="rId3">
            <a:alphaModFix amt="35000"/>
          </a:blip>
          <a:stretch>
            <a:fillRect/>
          </a:stretch>
        </p:blipFill>
        <p:spPr>
          <a:xfrm>
            <a:off x="0" y="0"/>
            <a:ext cx="12284413" cy="6858000"/>
          </a:xfrm>
          <a:prstGeom prst="rect">
            <a:avLst/>
          </a:prstGeom>
        </p:spPr>
      </p:pic>
      <p:sp>
        <p:nvSpPr>
          <p:cNvPr id="2" name="Title 1">
            <a:extLst>
              <a:ext uri="{FF2B5EF4-FFF2-40B4-BE49-F238E27FC236}">
                <a16:creationId xmlns:a16="http://schemas.microsoft.com/office/drawing/2014/main" id="{8EF550F1-C1A0-4DBB-D0F3-58D02BD31D6B}"/>
              </a:ext>
            </a:extLst>
          </p:cNvPr>
          <p:cNvSpPr>
            <a:spLocks noGrp="1"/>
          </p:cNvSpPr>
          <p:nvPr>
            <p:ph type="title"/>
          </p:nvPr>
        </p:nvSpPr>
        <p:spPr>
          <a:xfrm>
            <a:off x="736600" y="58424"/>
            <a:ext cx="10515600" cy="1325563"/>
          </a:xfrm>
        </p:spPr>
        <p:txBody>
          <a:bodyPr/>
          <a:lstStyle/>
          <a:p>
            <a:r>
              <a:rPr lang="en-GB" dirty="0"/>
              <a:t>Concept art (world)</a:t>
            </a:r>
          </a:p>
        </p:txBody>
      </p:sp>
      <p:pic>
        <p:nvPicPr>
          <p:cNvPr id="3" name="Picture 2">
            <a:extLst>
              <a:ext uri="{FF2B5EF4-FFF2-40B4-BE49-F238E27FC236}">
                <a16:creationId xmlns:a16="http://schemas.microsoft.com/office/drawing/2014/main" id="{37C41EB9-23F4-14EE-8C3B-000691372090}"/>
              </a:ext>
            </a:extLst>
          </p:cNvPr>
          <p:cNvPicPr>
            <a:picLocks noChangeAspect="1"/>
          </p:cNvPicPr>
          <p:nvPr/>
        </p:nvPicPr>
        <p:blipFill>
          <a:blip r:embed="rId4"/>
          <a:stretch>
            <a:fillRect/>
          </a:stretch>
        </p:blipFill>
        <p:spPr>
          <a:xfrm>
            <a:off x="6327645" y="1948171"/>
            <a:ext cx="4988500" cy="1840531"/>
          </a:xfrm>
          <a:prstGeom prst="rect">
            <a:avLst/>
          </a:prstGeom>
        </p:spPr>
      </p:pic>
      <p:pic>
        <p:nvPicPr>
          <p:cNvPr id="5" name="Content Placeholder 6">
            <a:extLst>
              <a:ext uri="{FF2B5EF4-FFF2-40B4-BE49-F238E27FC236}">
                <a16:creationId xmlns:a16="http://schemas.microsoft.com/office/drawing/2014/main" id="{651A5687-2E4B-25D1-4D22-CD58AE538A73}"/>
              </a:ext>
            </a:extLst>
          </p:cNvPr>
          <p:cNvPicPr>
            <a:picLocks noChangeAspect="1"/>
          </p:cNvPicPr>
          <p:nvPr/>
        </p:nvPicPr>
        <p:blipFill rotWithShape="1">
          <a:blip r:embed="rId5"/>
          <a:srcRect l="-1" r="-520"/>
          <a:stretch/>
        </p:blipFill>
        <p:spPr>
          <a:xfrm>
            <a:off x="279400" y="4165288"/>
            <a:ext cx="7203086" cy="2426012"/>
          </a:xfrm>
          <a:prstGeom prst="rect">
            <a:avLst/>
          </a:prstGeom>
        </p:spPr>
      </p:pic>
      <p:pic>
        <p:nvPicPr>
          <p:cNvPr id="6" name="Picture 5">
            <a:extLst>
              <a:ext uri="{FF2B5EF4-FFF2-40B4-BE49-F238E27FC236}">
                <a16:creationId xmlns:a16="http://schemas.microsoft.com/office/drawing/2014/main" id="{47609D44-D537-DC02-56CA-7AECF9DE0356}"/>
              </a:ext>
            </a:extLst>
          </p:cNvPr>
          <p:cNvPicPr>
            <a:picLocks noChangeAspect="1"/>
          </p:cNvPicPr>
          <p:nvPr/>
        </p:nvPicPr>
        <p:blipFill rotWithShape="1">
          <a:blip r:embed="rId6"/>
          <a:srcRect l="-1" r="-520"/>
          <a:stretch/>
        </p:blipFill>
        <p:spPr>
          <a:xfrm flipH="1">
            <a:off x="279400" y="1948171"/>
            <a:ext cx="4457482" cy="2008377"/>
          </a:xfrm>
          <a:prstGeom prst="rect">
            <a:avLst/>
          </a:prstGeom>
        </p:spPr>
      </p:pic>
      <p:pic>
        <p:nvPicPr>
          <p:cNvPr id="7" name="Picture 6">
            <a:extLst>
              <a:ext uri="{FF2B5EF4-FFF2-40B4-BE49-F238E27FC236}">
                <a16:creationId xmlns:a16="http://schemas.microsoft.com/office/drawing/2014/main" id="{2439F4B9-9A34-DE93-4EBF-17453E724041}"/>
              </a:ext>
            </a:extLst>
          </p:cNvPr>
          <p:cNvPicPr>
            <a:picLocks noChangeAspect="1"/>
          </p:cNvPicPr>
          <p:nvPr/>
        </p:nvPicPr>
        <p:blipFill>
          <a:blip r:embed="rId3"/>
          <a:stretch>
            <a:fillRect/>
          </a:stretch>
        </p:blipFill>
        <p:spPr>
          <a:xfrm>
            <a:off x="7482486" y="4290740"/>
            <a:ext cx="4457481" cy="2175108"/>
          </a:xfrm>
          <a:prstGeom prst="rect">
            <a:avLst/>
          </a:prstGeom>
        </p:spPr>
      </p:pic>
    </p:spTree>
    <p:extLst>
      <p:ext uri="{BB962C8B-B14F-4D97-AF65-F5344CB8AC3E}">
        <p14:creationId xmlns:p14="http://schemas.microsoft.com/office/powerpoint/2010/main" val="407607762"/>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8BBBFB-6B3D-4B10-CB34-D4669555CDBB}"/>
              </a:ext>
            </a:extLst>
          </p:cNvPr>
          <p:cNvPicPr>
            <a:picLocks noChangeAspect="1"/>
          </p:cNvPicPr>
          <p:nvPr/>
        </p:nvPicPr>
        <p:blipFill>
          <a:blip r:embed="rId3">
            <a:alphaModFix amt="35000"/>
          </a:blip>
          <a:stretch>
            <a:fillRect/>
          </a:stretch>
        </p:blipFill>
        <p:spPr>
          <a:xfrm>
            <a:off x="0" y="0"/>
            <a:ext cx="12284413" cy="6858000"/>
          </a:xfrm>
          <a:prstGeom prst="rect">
            <a:avLst/>
          </a:prstGeom>
        </p:spPr>
      </p:pic>
      <p:sp>
        <p:nvSpPr>
          <p:cNvPr id="2" name="Title 1">
            <a:extLst>
              <a:ext uri="{FF2B5EF4-FFF2-40B4-BE49-F238E27FC236}">
                <a16:creationId xmlns:a16="http://schemas.microsoft.com/office/drawing/2014/main" id="{DB7CA55C-239E-511A-4A62-60DB5264FED9}"/>
              </a:ext>
            </a:extLst>
          </p:cNvPr>
          <p:cNvSpPr>
            <a:spLocks noGrp="1"/>
          </p:cNvSpPr>
          <p:nvPr>
            <p:ph type="title"/>
          </p:nvPr>
        </p:nvSpPr>
        <p:spPr>
          <a:xfrm>
            <a:off x="3791514" y="154543"/>
            <a:ext cx="10515600" cy="1325563"/>
          </a:xfrm>
        </p:spPr>
        <p:txBody>
          <a:bodyPr/>
          <a:lstStyle/>
          <a:p>
            <a:r>
              <a:rPr lang="en-GB" dirty="0"/>
              <a:t>Character design</a:t>
            </a:r>
          </a:p>
        </p:txBody>
      </p:sp>
      <p:pic>
        <p:nvPicPr>
          <p:cNvPr id="7" name="Content Placeholder 6">
            <a:extLst>
              <a:ext uri="{FF2B5EF4-FFF2-40B4-BE49-F238E27FC236}">
                <a16:creationId xmlns:a16="http://schemas.microsoft.com/office/drawing/2014/main" id="{D1566B88-2C1E-7AFD-4468-57ACCE7E5FB5}"/>
              </a:ext>
            </a:extLst>
          </p:cNvPr>
          <p:cNvPicPr>
            <a:picLocks noGrp="1" noChangeAspect="1"/>
          </p:cNvPicPr>
          <p:nvPr>
            <p:ph idx="1"/>
          </p:nvPr>
        </p:nvPicPr>
        <p:blipFill>
          <a:blip r:embed="rId4"/>
          <a:stretch>
            <a:fillRect/>
          </a:stretch>
        </p:blipFill>
        <p:spPr>
          <a:xfrm>
            <a:off x="3887455" y="1403216"/>
            <a:ext cx="3347263" cy="2025784"/>
          </a:xfrm>
        </p:spPr>
      </p:pic>
      <p:pic>
        <p:nvPicPr>
          <p:cNvPr id="5" name="Picture 4">
            <a:extLst>
              <a:ext uri="{FF2B5EF4-FFF2-40B4-BE49-F238E27FC236}">
                <a16:creationId xmlns:a16="http://schemas.microsoft.com/office/drawing/2014/main" id="{B3F1975F-5E11-0768-56FA-7A34DFC5272E}"/>
              </a:ext>
            </a:extLst>
          </p:cNvPr>
          <p:cNvPicPr>
            <a:picLocks noChangeAspect="1"/>
          </p:cNvPicPr>
          <p:nvPr/>
        </p:nvPicPr>
        <p:blipFill>
          <a:blip r:embed="rId5"/>
          <a:stretch>
            <a:fillRect/>
          </a:stretch>
        </p:blipFill>
        <p:spPr>
          <a:xfrm>
            <a:off x="0" y="1403216"/>
            <a:ext cx="3641009" cy="2025784"/>
          </a:xfrm>
          <a:prstGeom prst="rect">
            <a:avLst/>
          </a:prstGeom>
        </p:spPr>
      </p:pic>
      <p:pic>
        <p:nvPicPr>
          <p:cNvPr id="3" name="Content Placeholder 8">
            <a:extLst>
              <a:ext uri="{FF2B5EF4-FFF2-40B4-BE49-F238E27FC236}">
                <a16:creationId xmlns:a16="http://schemas.microsoft.com/office/drawing/2014/main" id="{6A98114C-2F8A-24B2-30F6-9107AB04A85C}"/>
              </a:ext>
            </a:extLst>
          </p:cNvPr>
          <p:cNvPicPr>
            <a:picLocks noChangeAspect="1"/>
          </p:cNvPicPr>
          <p:nvPr/>
        </p:nvPicPr>
        <p:blipFill>
          <a:blip r:embed="rId6"/>
          <a:stretch>
            <a:fillRect/>
          </a:stretch>
        </p:blipFill>
        <p:spPr>
          <a:xfrm flipH="1">
            <a:off x="4427273" y="3666599"/>
            <a:ext cx="1588792" cy="3191401"/>
          </a:xfrm>
          <a:prstGeom prst="rect">
            <a:avLst/>
          </a:prstGeom>
        </p:spPr>
      </p:pic>
      <p:pic>
        <p:nvPicPr>
          <p:cNvPr id="4" name="Picture 3">
            <a:extLst>
              <a:ext uri="{FF2B5EF4-FFF2-40B4-BE49-F238E27FC236}">
                <a16:creationId xmlns:a16="http://schemas.microsoft.com/office/drawing/2014/main" id="{6C523542-D220-5046-B6F2-5FB4A8A15999}"/>
              </a:ext>
            </a:extLst>
          </p:cNvPr>
          <p:cNvPicPr>
            <a:picLocks noChangeAspect="1"/>
          </p:cNvPicPr>
          <p:nvPr/>
        </p:nvPicPr>
        <p:blipFill>
          <a:blip r:embed="rId7"/>
          <a:stretch>
            <a:fillRect/>
          </a:stretch>
        </p:blipFill>
        <p:spPr>
          <a:xfrm flipH="1">
            <a:off x="147352" y="3666599"/>
            <a:ext cx="1353252" cy="3188601"/>
          </a:xfrm>
          <a:prstGeom prst="rect">
            <a:avLst/>
          </a:prstGeom>
        </p:spPr>
      </p:pic>
      <p:pic>
        <p:nvPicPr>
          <p:cNvPr id="6" name="Picture 5">
            <a:extLst>
              <a:ext uri="{FF2B5EF4-FFF2-40B4-BE49-F238E27FC236}">
                <a16:creationId xmlns:a16="http://schemas.microsoft.com/office/drawing/2014/main" id="{231701F6-3F33-E1EF-7544-6D1EADE79F2A}"/>
              </a:ext>
            </a:extLst>
          </p:cNvPr>
          <p:cNvPicPr>
            <a:picLocks noChangeAspect="1"/>
          </p:cNvPicPr>
          <p:nvPr/>
        </p:nvPicPr>
        <p:blipFill>
          <a:blip r:embed="rId8"/>
          <a:stretch>
            <a:fillRect/>
          </a:stretch>
        </p:blipFill>
        <p:spPr>
          <a:xfrm flipH="1">
            <a:off x="1723927" y="3669399"/>
            <a:ext cx="2480023" cy="3188601"/>
          </a:xfrm>
          <a:prstGeom prst="rect">
            <a:avLst/>
          </a:prstGeom>
        </p:spPr>
      </p:pic>
      <p:pic>
        <p:nvPicPr>
          <p:cNvPr id="9" name="Picture 8" descr="A person holding an object&#10;&#10;Description automatically generated">
            <a:extLst>
              <a:ext uri="{FF2B5EF4-FFF2-40B4-BE49-F238E27FC236}">
                <a16:creationId xmlns:a16="http://schemas.microsoft.com/office/drawing/2014/main" id="{E00EB2AE-AC94-3A2F-A4C3-8818A2EB0D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74257" y="2621280"/>
            <a:ext cx="2639568" cy="4236720"/>
          </a:xfrm>
          <a:prstGeom prst="rect">
            <a:avLst/>
          </a:prstGeom>
        </p:spPr>
      </p:pic>
      <p:pic>
        <p:nvPicPr>
          <p:cNvPr id="12" name="Picture 11">
            <a:extLst>
              <a:ext uri="{FF2B5EF4-FFF2-40B4-BE49-F238E27FC236}">
                <a16:creationId xmlns:a16="http://schemas.microsoft.com/office/drawing/2014/main" id="{05FFA2DD-52F7-698C-F289-7AD29DF01971}"/>
              </a:ext>
            </a:extLst>
          </p:cNvPr>
          <p:cNvPicPr>
            <a:picLocks noChangeAspect="1"/>
          </p:cNvPicPr>
          <p:nvPr/>
        </p:nvPicPr>
        <p:blipFill>
          <a:blip r:embed="rId10"/>
          <a:stretch>
            <a:fillRect/>
          </a:stretch>
        </p:blipFill>
        <p:spPr>
          <a:xfrm rot="20815868">
            <a:off x="9819540" y="2546625"/>
            <a:ext cx="1346737" cy="1679202"/>
          </a:xfrm>
          <a:prstGeom prst="rect">
            <a:avLst/>
          </a:prstGeom>
        </p:spPr>
      </p:pic>
    </p:spTree>
    <p:extLst>
      <p:ext uri="{BB962C8B-B14F-4D97-AF65-F5344CB8AC3E}">
        <p14:creationId xmlns:p14="http://schemas.microsoft.com/office/powerpoint/2010/main" val="214947697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over a desert&#10;&#10;Description automatically generated">
            <a:extLst>
              <a:ext uri="{FF2B5EF4-FFF2-40B4-BE49-F238E27FC236}">
                <a16:creationId xmlns:a16="http://schemas.microsoft.com/office/drawing/2014/main" id="{ECF2CEFA-2FA0-BD86-FB32-ACEF5035C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5066" y="-196056"/>
            <a:ext cx="33794701" cy="7250112"/>
          </a:xfrm>
          <a:prstGeom prst="rect">
            <a:avLst/>
          </a:prstGeom>
        </p:spPr>
      </p:pic>
      <p:sp>
        <p:nvSpPr>
          <p:cNvPr id="2" name="Title 1">
            <a:extLst>
              <a:ext uri="{FF2B5EF4-FFF2-40B4-BE49-F238E27FC236}">
                <a16:creationId xmlns:a16="http://schemas.microsoft.com/office/drawing/2014/main" id="{530837F5-45CE-457E-AD66-D915E5E1313D}"/>
              </a:ext>
            </a:extLst>
          </p:cNvPr>
          <p:cNvSpPr>
            <a:spLocks noGrp="1"/>
          </p:cNvSpPr>
          <p:nvPr>
            <p:ph type="title"/>
          </p:nvPr>
        </p:nvSpPr>
        <p:spPr>
          <a:xfrm>
            <a:off x="-7358742" y="694169"/>
            <a:ext cx="19739427" cy="96982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GB" dirty="0"/>
              <a:t>Themes</a:t>
            </a:r>
          </a:p>
        </p:txBody>
      </p:sp>
      <p:sp>
        <p:nvSpPr>
          <p:cNvPr id="3" name="Content Placeholder 2">
            <a:extLst>
              <a:ext uri="{FF2B5EF4-FFF2-40B4-BE49-F238E27FC236}">
                <a16:creationId xmlns:a16="http://schemas.microsoft.com/office/drawing/2014/main" id="{F9AD6595-D5A5-4EFA-A351-37340D0C7B7E}"/>
              </a:ext>
            </a:extLst>
          </p:cNvPr>
          <p:cNvSpPr>
            <a:spLocks noGrp="1"/>
          </p:cNvSpPr>
          <p:nvPr>
            <p:ph idx="1"/>
          </p:nvPr>
        </p:nvSpPr>
        <p:spPr>
          <a:xfrm>
            <a:off x="1683656" y="2460308"/>
            <a:ext cx="3017883" cy="155584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Turn based</a:t>
            </a:r>
          </a:p>
          <a:p>
            <a:r>
              <a:rPr lang="en-GB" dirty="0"/>
              <a:t>Open world</a:t>
            </a:r>
          </a:p>
          <a:p>
            <a:r>
              <a:rPr lang="en-GB" dirty="0"/>
              <a:t>Strategy</a:t>
            </a:r>
          </a:p>
        </p:txBody>
      </p:sp>
      <p:sp>
        <p:nvSpPr>
          <p:cNvPr id="8" name="Title 1">
            <a:extLst>
              <a:ext uri="{FF2B5EF4-FFF2-40B4-BE49-F238E27FC236}">
                <a16:creationId xmlns:a16="http://schemas.microsoft.com/office/drawing/2014/main" id="{E3F8BEB5-A0ED-D625-D0AE-9644353EE5A6}"/>
              </a:ext>
            </a:extLst>
          </p:cNvPr>
          <p:cNvSpPr txBox="1">
            <a:spLocks/>
          </p:cNvSpPr>
          <p:nvPr/>
        </p:nvSpPr>
        <p:spPr>
          <a:xfrm>
            <a:off x="13384893" y="-392112"/>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OshaWhat?</a:t>
            </a:r>
            <a:endParaRPr lang="en-GB" dirty="0"/>
          </a:p>
        </p:txBody>
      </p:sp>
      <p:sp>
        <p:nvSpPr>
          <p:cNvPr id="9" name="Subtitle 2">
            <a:extLst>
              <a:ext uri="{FF2B5EF4-FFF2-40B4-BE49-F238E27FC236}">
                <a16:creationId xmlns:a16="http://schemas.microsoft.com/office/drawing/2014/main" id="{F1610ACC-ED4A-2D52-DE51-3094B392376B}"/>
              </a:ext>
            </a:extLst>
          </p:cNvPr>
          <p:cNvSpPr txBox="1">
            <a:spLocks/>
          </p:cNvSpPr>
          <p:nvPr/>
        </p:nvSpPr>
        <p:spPr>
          <a:xfrm>
            <a:off x="18137868" y="52022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Oshawott</a:t>
            </a:r>
            <a:endParaRPr lang="en-GB" dirty="0"/>
          </a:p>
        </p:txBody>
      </p:sp>
      <p:sp>
        <p:nvSpPr>
          <p:cNvPr id="17" name="Content Placeholder 2">
            <a:extLst>
              <a:ext uri="{FF2B5EF4-FFF2-40B4-BE49-F238E27FC236}">
                <a16:creationId xmlns:a16="http://schemas.microsoft.com/office/drawing/2014/main" id="{2EB85E18-DCC1-B395-D58F-6C140B74BD64}"/>
              </a:ext>
            </a:extLst>
          </p:cNvPr>
          <p:cNvSpPr txBox="1">
            <a:spLocks/>
          </p:cNvSpPr>
          <p:nvPr/>
        </p:nvSpPr>
        <p:spPr>
          <a:xfrm>
            <a:off x="3686627" y="8335282"/>
            <a:ext cx="7707087" cy="492351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The game will be set in the near future to justify the use of some more advanced technology than is available currently</a:t>
            </a:r>
          </a:p>
          <a:p>
            <a:r>
              <a:rPr lang="en-GB"/>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18" name="Title 1">
            <a:extLst>
              <a:ext uri="{FF2B5EF4-FFF2-40B4-BE49-F238E27FC236}">
                <a16:creationId xmlns:a16="http://schemas.microsoft.com/office/drawing/2014/main" id="{886B2DBC-42D7-DF02-498B-E95CC3267722}"/>
              </a:ext>
            </a:extLst>
          </p:cNvPr>
          <p:cNvSpPr txBox="1">
            <a:spLocks/>
          </p:cNvSpPr>
          <p:nvPr/>
        </p:nvSpPr>
        <p:spPr>
          <a:xfrm>
            <a:off x="-5820228" y="-346628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pic>
        <p:nvPicPr>
          <p:cNvPr id="19" name="Picture 18" descr="A black square frame with a black background&#10;&#10;Description automatically generated">
            <a:extLst>
              <a:ext uri="{FF2B5EF4-FFF2-40B4-BE49-F238E27FC236}">
                <a16:creationId xmlns:a16="http://schemas.microsoft.com/office/drawing/2014/main" id="{30D7CF1C-C56E-0A63-14D2-388D00739C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
        <p:nvSpPr>
          <p:cNvPr id="20" name="Title 1">
            <a:extLst>
              <a:ext uri="{FF2B5EF4-FFF2-40B4-BE49-F238E27FC236}">
                <a16:creationId xmlns:a16="http://schemas.microsoft.com/office/drawing/2014/main" id="{03396227-50DB-8418-E4A0-C499B79B5CC3}"/>
              </a:ext>
            </a:extLst>
          </p:cNvPr>
          <p:cNvSpPr txBox="1">
            <a:spLocks/>
          </p:cNvSpPr>
          <p:nvPr/>
        </p:nvSpPr>
        <p:spPr>
          <a:xfrm>
            <a:off x="-2188936" y="-11848463"/>
            <a:ext cx="13582650" cy="2387600"/>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t>OshaWhat?</a:t>
            </a:r>
            <a:endParaRPr lang="en-GB" dirty="0"/>
          </a:p>
        </p:txBody>
      </p:sp>
      <p:sp>
        <p:nvSpPr>
          <p:cNvPr id="21" name="Subtitle 2">
            <a:extLst>
              <a:ext uri="{FF2B5EF4-FFF2-40B4-BE49-F238E27FC236}">
                <a16:creationId xmlns:a16="http://schemas.microsoft.com/office/drawing/2014/main" id="{49CDC8DE-5319-3134-EAEC-622296736DBC}"/>
              </a:ext>
            </a:extLst>
          </p:cNvPr>
          <p:cNvSpPr txBox="1">
            <a:spLocks/>
          </p:cNvSpPr>
          <p:nvPr/>
        </p:nvSpPr>
        <p:spPr>
          <a:xfrm>
            <a:off x="13919199" y="15057259"/>
            <a:ext cx="2133599" cy="317740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err="1"/>
              <a:t>Oshawott</a:t>
            </a:r>
            <a:r>
              <a:rPr lang="en-GB" dirty="0"/>
              <a:t>:</a:t>
            </a:r>
          </a:p>
          <a:p>
            <a:r>
              <a:rPr lang="en-GB" dirty="0"/>
              <a:t>Haydon derrick</a:t>
            </a:r>
          </a:p>
          <a:p>
            <a:r>
              <a:rPr lang="en-GB" dirty="0"/>
              <a:t>Leon </a:t>
            </a:r>
          </a:p>
          <a:p>
            <a:r>
              <a:rPr lang="en-GB" dirty="0"/>
              <a:t>Matthew </a:t>
            </a:r>
            <a:r>
              <a:rPr lang="en-GB" dirty="0" err="1"/>
              <a:t>Hadly</a:t>
            </a:r>
            <a:endParaRPr lang="en-GB" dirty="0"/>
          </a:p>
        </p:txBody>
      </p:sp>
    </p:spTree>
    <p:extLst>
      <p:ext uri="{BB962C8B-B14F-4D97-AF65-F5344CB8AC3E}">
        <p14:creationId xmlns:p14="http://schemas.microsoft.com/office/powerpoint/2010/main" val="396278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unset over a desert&#10;&#10;Description automatically generated">
            <a:extLst>
              <a:ext uri="{FF2B5EF4-FFF2-40B4-BE49-F238E27FC236}">
                <a16:creationId xmlns:a16="http://schemas.microsoft.com/office/drawing/2014/main" id="{F9E11804-D68F-2057-7D32-8989EB1086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0666" y="-55655"/>
            <a:ext cx="33794701" cy="7250112"/>
          </a:xfrm>
          <a:prstGeom prst="rect">
            <a:avLst/>
          </a:prstGeom>
        </p:spPr>
      </p:pic>
      <p:sp>
        <p:nvSpPr>
          <p:cNvPr id="3" name="Content Placeholder 2">
            <a:extLst>
              <a:ext uri="{FF2B5EF4-FFF2-40B4-BE49-F238E27FC236}">
                <a16:creationId xmlns:a16="http://schemas.microsoft.com/office/drawing/2014/main" id="{9B0CFC8E-2924-42EF-9B9F-CCFEE58DEA86}"/>
              </a:ext>
            </a:extLst>
          </p:cNvPr>
          <p:cNvSpPr>
            <a:spLocks noGrp="1"/>
          </p:cNvSpPr>
          <p:nvPr>
            <p:ph idx="1"/>
          </p:nvPr>
        </p:nvSpPr>
        <p:spPr>
          <a:xfrm>
            <a:off x="1465942" y="1934481"/>
            <a:ext cx="7707087" cy="492351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The game will be set in the near future to justify the use of some more advanced technology than is available currently</a:t>
            </a:r>
          </a:p>
          <a:p>
            <a:r>
              <a:rPr lang="en-GB" dirty="0"/>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8" name="Title 1">
            <a:extLst>
              <a:ext uri="{FF2B5EF4-FFF2-40B4-BE49-F238E27FC236}">
                <a16:creationId xmlns:a16="http://schemas.microsoft.com/office/drawing/2014/main" id="{4A7F1605-81D4-7E21-E235-E39D78E5F891}"/>
              </a:ext>
            </a:extLst>
          </p:cNvPr>
          <p:cNvSpPr txBox="1">
            <a:spLocks/>
          </p:cNvSpPr>
          <p:nvPr/>
        </p:nvSpPr>
        <p:spPr>
          <a:xfrm>
            <a:off x="-3628570" y="-295828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Themes</a:t>
            </a:r>
            <a:endParaRPr lang="en-GB" dirty="0"/>
          </a:p>
        </p:txBody>
      </p:sp>
      <p:sp>
        <p:nvSpPr>
          <p:cNvPr id="9" name="Title 1">
            <a:extLst>
              <a:ext uri="{FF2B5EF4-FFF2-40B4-BE49-F238E27FC236}">
                <a16:creationId xmlns:a16="http://schemas.microsoft.com/office/drawing/2014/main" id="{E1C9FB17-B4EC-EED3-F04A-E57ECCD7EBAB}"/>
              </a:ext>
            </a:extLst>
          </p:cNvPr>
          <p:cNvSpPr txBox="1">
            <a:spLocks/>
          </p:cNvSpPr>
          <p:nvPr/>
        </p:nvSpPr>
        <p:spPr>
          <a:xfrm>
            <a:off x="-6357256" y="70119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sp>
        <p:nvSpPr>
          <p:cNvPr id="14" name="Content Placeholder 2">
            <a:extLst>
              <a:ext uri="{FF2B5EF4-FFF2-40B4-BE49-F238E27FC236}">
                <a16:creationId xmlns:a16="http://schemas.microsoft.com/office/drawing/2014/main" id="{6E1E17D8-E375-A0BB-A1D2-8B874D40220F}"/>
              </a:ext>
            </a:extLst>
          </p:cNvPr>
          <p:cNvSpPr txBox="1">
            <a:spLocks/>
          </p:cNvSpPr>
          <p:nvPr/>
        </p:nvSpPr>
        <p:spPr>
          <a:xfrm>
            <a:off x="4702627" y="8904651"/>
            <a:ext cx="3017883" cy="155584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Turn based</a:t>
            </a:r>
          </a:p>
          <a:p>
            <a:r>
              <a:rPr lang="en-GB"/>
              <a:t>Open world</a:t>
            </a:r>
          </a:p>
          <a:p>
            <a:r>
              <a:rPr lang="en-GB"/>
              <a:t>Strategy</a:t>
            </a:r>
            <a:endParaRPr lang="en-GB" dirty="0"/>
          </a:p>
        </p:txBody>
      </p:sp>
      <p:sp>
        <p:nvSpPr>
          <p:cNvPr id="16" name="Title 15">
            <a:extLst>
              <a:ext uri="{FF2B5EF4-FFF2-40B4-BE49-F238E27FC236}">
                <a16:creationId xmlns:a16="http://schemas.microsoft.com/office/drawing/2014/main" id="{F711D456-60FC-7A81-4239-E3DB87453B78}"/>
              </a:ext>
            </a:extLst>
          </p:cNvPr>
          <p:cNvSpPr>
            <a:spLocks noGrp="1"/>
          </p:cNvSpPr>
          <p:nvPr>
            <p:ph type="title"/>
          </p:nvPr>
        </p:nvSpPr>
        <p:spPr/>
        <p:txBody>
          <a:bodyPr/>
          <a:lstStyle/>
          <a:p>
            <a:endParaRPr lang="en-GB"/>
          </a:p>
        </p:txBody>
      </p:sp>
      <p:sp>
        <p:nvSpPr>
          <p:cNvPr id="17" name="Content Placeholder 2">
            <a:extLst>
              <a:ext uri="{FF2B5EF4-FFF2-40B4-BE49-F238E27FC236}">
                <a16:creationId xmlns:a16="http://schemas.microsoft.com/office/drawing/2014/main" id="{0E1BB7D5-1637-AB17-D15B-5B7E17D06C07}"/>
              </a:ext>
            </a:extLst>
          </p:cNvPr>
          <p:cNvSpPr txBox="1">
            <a:spLocks/>
          </p:cNvSpPr>
          <p:nvPr/>
        </p:nvSpPr>
        <p:spPr>
          <a:xfrm>
            <a:off x="4702627" y="7714977"/>
            <a:ext cx="8363857"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Money can be obtained by killing enemies out in the world</a:t>
            </a:r>
          </a:p>
          <a:p>
            <a:r>
              <a:rPr lang="en-GB" dirty="0"/>
              <a:t>Purchasable moves to upgrade the player can be purchased with said money </a:t>
            </a:r>
          </a:p>
          <a:p>
            <a:r>
              <a:rPr lang="en-GB" dirty="0"/>
              <a:t>The desert will be a big open world area that is populated by different enemy types </a:t>
            </a:r>
          </a:p>
          <a:p>
            <a:r>
              <a:rPr lang="en-GB" dirty="0"/>
              <a:t>The player will encounter a boss out in the desert which is the objective of the game to defeat</a:t>
            </a:r>
          </a:p>
          <a:p>
            <a:endParaRPr lang="en-GB" dirty="0"/>
          </a:p>
        </p:txBody>
      </p:sp>
      <p:sp>
        <p:nvSpPr>
          <p:cNvPr id="18" name="Title 1">
            <a:extLst>
              <a:ext uri="{FF2B5EF4-FFF2-40B4-BE49-F238E27FC236}">
                <a16:creationId xmlns:a16="http://schemas.microsoft.com/office/drawing/2014/main" id="{EBC2796A-7CD1-0B1D-8D8A-1582A46F90F5}"/>
              </a:ext>
            </a:extLst>
          </p:cNvPr>
          <p:cNvSpPr txBox="1">
            <a:spLocks/>
          </p:cNvSpPr>
          <p:nvPr/>
        </p:nvSpPr>
        <p:spPr>
          <a:xfrm>
            <a:off x="-4064000" y="-188245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pic>
        <p:nvPicPr>
          <p:cNvPr id="20" name="Picture 19" descr="A black square frame with a black background&#10;&#10;Description automatically generated">
            <a:extLst>
              <a:ext uri="{FF2B5EF4-FFF2-40B4-BE49-F238E27FC236}">
                <a16:creationId xmlns:a16="http://schemas.microsoft.com/office/drawing/2014/main" id="{CBC74C71-0A24-E571-EAE0-B5408CABD8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Tree>
    <p:extLst>
      <p:ext uri="{BB962C8B-B14F-4D97-AF65-F5344CB8AC3E}">
        <p14:creationId xmlns:p14="http://schemas.microsoft.com/office/powerpoint/2010/main" val="3539661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unset over a desert&#10;&#10;Description automatically generated">
            <a:extLst>
              <a:ext uri="{FF2B5EF4-FFF2-40B4-BE49-F238E27FC236}">
                <a16:creationId xmlns:a16="http://schemas.microsoft.com/office/drawing/2014/main" id="{6F73AAD7-C5C7-3F18-1540-3DA7929B1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266" y="-118609"/>
            <a:ext cx="33794701" cy="7250112"/>
          </a:xfrm>
          <a:prstGeom prst="rect">
            <a:avLst/>
          </a:prstGeom>
        </p:spPr>
      </p:pic>
      <p:sp>
        <p:nvSpPr>
          <p:cNvPr id="3" name="Content Placeholder 2">
            <a:extLst>
              <a:ext uri="{FF2B5EF4-FFF2-40B4-BE49-F238E27FC236}">
                <a16:creationId xmlns:a16="http://schemas.microsoft.com/office/drawing/2014/main" id="{9462B4A5-9608-422D-A831-9A5A7B14F1D2}"/>
              </a:ext>
            </a:extLst>
          </p:cNvPr>
          <p:cNvSpPr>
            <a:spLocks noGrp="1"/>
          </p:cNvSpPr>
          <p:nvPr>
            <p:ph idx="1"/>
          </p:nvPr>
        </p:nvSpPr>
        <p:spPr>
          <a:xfrm>
            <a:off x="1186542" y="1850163"/>
            <a:ext cx="8363857" cy="3598137"/>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GB" dirty="0"/>
              <a:t>Purchasable moves to upgrade the player can be purchased with said money </a:t>
            </a:r>
          </a:p>
          <a:p>
            <a:r>
              <a:rPr lang="en-GB" dirty="0"/>
              <a:t>The desert will be a big open world area that is populated by different enemy types </a:t>
            </a:r>
          </a:p>
          <a:p>
            <a:r>
              <a:rPr lang="en-GB" dirty="0"/>
              <a:t>The player will encounter a boss out in the desert which is the objective of the game to defeat</a:t>
            </a:r>
          </a:p>
          <a:p>
            <a:r>
              <a:rPr lang="en-GB" dirty="0"/>
              <a:t>Cities in the background will be billboards to improve performance</a:t>
            </a:r>
          </a:p>
          <a:p>
            <a:endParaRPr lang="en-GB" dirty="0"/>
          </a:p>
        </p:txBody>
      </p:sp>
      <p:sp>
        <p:nvSpPr>
          <p:cNvPr id="6" name="Title 1">
            <a:extLst>
              <a:ext uri="{FF2B5EF4-FFF2-40B4-BE49-F238E27FC236}">
                <a16:creationId xmlns:a16="http://schemas.microsoft.com/office/drawing/2014/main" id="{95923D20-B589-5595-CE32-B646AB1BF545}"/>
              </a:ext>
            </a:extLst>
          </p:cNvPr>
          <p:cNvSpPr txBox="1">
            <a:spLocks/>
          </p:cNvSpPr>
          <p:nvPr/>
        </p:nvSpPr>
        <p:spPr>
          <a:xfrm>
            <a:off x="-6386284" y="-2493826"/>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sp>
        <p:nvSpPr>
          <p:cNvPr id="7" name="Title 1">
            <a:extLst>
              <a:ext uri="{FF2B5EF4-FFF2-40B4-BE49-F238E27FC236}">
                <a16:creationId xmlns:a16="http://schemas.microsoft.com/office/drawing/2014/main" id="{580C6F9A-A155-3E4F-9EA2-CF94B93C529A}"/>
              </a:ext>
            </a:extLst>
          </p:cNvPr>
          <p:cNvSpPr txBox="1">
            <a:spLocks/>
          </p:cNvSpPr>
          <p:nvPr/>
        </p:nvSpPr>
        <p:spPr>
          <a:xfrm>
            <a:off x="-7750628" y="656499"/>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sp>
        <p:nvSpPr>
          <p:cNvPr id="12" name="Content Placeholder 2">
            <a:extLst>
              <a:ext uri="{FF2B5EF4-FFF2-40B4-BE49-F238E27FC236}">
                <a16:creationId xmlns:a16="http://schemas.microsoft.com/office/drawing/2014/main" id="{430BF83A-56F7-97EA-5B9F-1B83ACE20BE1}"/>
              </a:ext>
            </a:extLst>
          </p:cNvPr>
          <p:cNvSpPr txBox="1">
            <a:spLocks/>
          </p:cNvSpPr>
          <p:nvPr/>
        </p:nvSpPr>
        <p:spPr>
          <a:xfrm>
            <a:off x="1186542" y="7087053"/>
            <a:ext cx="7707087" cy="492351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The game will be set in the near future to justify the use of some more advanced technology than is available currently</a:t>
            </a:r>
          </a:p>
          <a:p>
            <a:r>
              <a:rPr lang="en-GB" dirty="0"/>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13" name="Content Placeholder 2">
            <a:extLst>
              <a:ext uri="{FF2B5EF4-FFF2-40B4-BE49-F238E27FC236}">
                <a16:creationId xmlns:a16="http://schemas.microsoft.com/office/drawing/2014/main" id="{362574C4-B4C6-EE8E-3612-4B5FDA87FFFF}"/>
              </a:ext>
            </a:extLst>
          </p:cNvPr>
          <p:cNvSpPr txBox="1">
            <a:spLocks/>
          </p:cNvSpPr>
          <p:nvPr/>
        </p:nvSpPr>
        <p:spPr>
          <a:xfrm>
            <a:off x="3483429" y="8633959"/>
            <a:ext cx="8331200" cy="280443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The game will have a close range melee attack and a ranged attack to choose between in combat</a:t>
            </a:r>
          </a:p>
          <a:p>
            <a:r>
              <a:rPr lang="en-GB" dirty="0"/>
              <a:t>Killing enemies will provide the player with a fixed amount of reward that comes in the form of money </a:t>
            </a:r>
          </a:p>
          <a:p>
            <a:r>
              <a:rPr lang="en-GB" dirty="0"/>
              <a:t>If you visit your home in the desert, you can upgrade yourself to get more abilities</a:t>
            </a:r>
          </a:p>
          <a:p>
            <a:endParaRPr lang="en-GB" dirty="0"/>
          </a:p>
        </p:txBody>
      </p:sp>
      <p:sp>
        <p:nvSpPr>
          <p:cNvPr id="14" name="Title 1">
            <a:extLst>
              <a:ext uri="{FF2B5EF4-FFF2-40B4-BE49-F238E27FC236}">
                <a16:creationId xmlns:a16="http://schemas.microsoft.com/office/drawing/2014/main" id="{CE11BB23-547D-F645-28F0-A28FF9CBDC98}"/>
              </a:ext>
            </a:extLst>
          </p:cNvPr>
          <p:cNvSpPr txBox="1">
            <a:spLocks/>
          </p:cNvSpPr>
          <p:nvPr/>
        </p:nvSpPr>
        <p:spPr>
          <a:xfrm>
            <a:off x="-6386284" y="-152400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Combat</a:t>
            </a:r>
          </a:p>
        </p:txBody>
      </p:sp>
      <p:pic>
        <p:nvPicPr>
          <p:cNvPr id="16" name="Picture 15" descr="A black square frame with a black background&#10;&#10;Description automatically generated">
            <a:extLst>
              <a:ext uri="{FF2B5EF4-FFF2-40B4-BE49-F238E27FC236}">
                <a16:creationId xmlns:a16="http://schemas.microsoft.com/office/drawing/2014/main" id="{BA8FAC76-A388-50CC-BAFC-E0021EEC3F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 y="-118609"/>
            <a:ext cx="12192000" cy="6858000"/>
          </a:xfrm>
          <a:prstGeom prst="rect">
            <a:avLst/>
          </a:prstGeom>
        </p:spPr>
      </p:pic>
    </p:spTree>
    <p:extLst>
      <p:ext uri="{BB962C8B-B14F-4D97-AF65-F5344CB8AC3E}">
        <p14:creationId xmlns:p14="http://schemas.microsoft.com/office/powerpoint/2010/main" val="3597897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unset over a desert&#10;&#10;Description automatically generated">
            <a:extLst>
              <a:ext uri="{FF2B5EF4-FFF2-40B4-BE49-F238E27FC236}">
                <a16:creationId xmlns:a16="http://schemas.microsoft.com/office/drawing/2014/main" id="{6CD83947-44B5-24BA-CEBB-00CE025571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9151" y="-76200"/>
            <a:ext cx="33794701" cy="7250112"/>
          </a:xfrm>
          <a:prstGeom prst="rect">
            <a:avLst/>
          </a:prstGeom>
        </p:spPr>
      </p:pic>
      <p:sp>
        <p:nvSpPr>
          <p:cNvPr id="3" name="Content Placeholder 2">
            <a:extLst>
              <a:ext uri="{FF2B5EF4-FFF2-40B4-BE49-F238E27FC236}">
                <a16:creationId xmlns:a16="http://schemas.microsoft.com/office/drawing/2014/main" id="{57089858-5242-4865-8E69-A23E37B96EC6}"/>
              </a:ext>
            </a:extLst>
          </p:cNvPr>
          <p:cNvSpPr>
            <a:spLocks noGrp="1"/>
          </p:cNvSpPr>
          <p:nvPr>
            <p:ph idx="1"/>
          </p:nvPr>
        </p:nvSpPr>
        <p:spPr>
          <a:xfrm>
            <a:off x="1001487" y="1825625"/>
            <a:ext cx="8331200" cy="280443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The game will have a close range melee attack and a ranged attack to choose between in combat</a:t>
            </a:r>
          </a:p>
          <a:p>
            <a:r>
              <a:rPr lang="en-GB" dirty="0"/>
              <a:t>Killing enemies will provide the player with a fixed amount of reward that comes in the form of money </a:t>
            </a:r>
          </a:p>
          <a:p>
            <a:r>
              <a:rPr lang="en-GB" dirty="0"/>
              <a:t>If you visit your home in the desert, you can upgrade yourself to get more abilities</a:t>
            </a:r>
          </a:p>
          <a:p>
            <a:endParaRPr lang="en-GB" dirty="0"/>
          </a:p>
        </p:txBody>
      </p:sp>
      <p:sp>
        <p:nvSpPr>
          <p:cNvPr id="4" name="Content Placeholder 2">
            <a:extLst>
              <a:ext uri="{FF2B5EF4-FFF2-40B4-BE49-F238E27FC236}">
                <a16:creationId xmlns:a16="http://schemas.microsoft.com/office/drawing/2014/main" id="{55F03F74-47CB-568E-A5A5-52DAF7CD3F12}"/>
              </a:ext>
            </a:extLst>
          </p:cNvPr>
          <p:cNvSpPr txBox="1">
            <a:spLocks/>
          </p:cNvSpPr>
          <p:nvPr/>
        </p:nvSpPr>
        <p:spPr>
          <a:xfrm>
            <a:off x="2579914" y="9063763"/>
            <a:ext cx="8363857"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Money can be obtained by killing enemies out in the world</a:t>
            </a:r>
          </a:p>
          <a:p>
            <a:r>
              <a:rPr lang="en-GB"/>
              <a:t>Purchasable moves to upgrade the player can be purchased with said money </a:t>
            </a:r>
          </a:p>
          <a:p>
            <a:r>
              <a:rPr lang="en-GB"/>
              <a:t>The desert will be a big open world area that is populated by different enemy types </a:t>
            </a:r>
          </a:p>
          <a:p>
            <a:r>
              <a:rPr lang="en-GB"/>
              <a:t>The player will encounter a boss out in the desert which is the objective of the game to defeat</a:t>
            </a:r>
          </a:p>
          <a:p>
            <a:endParaRPr lang="en-GB" dirty="0"/>
          </a:p>
        </p:txBody>
      </p:sp>
      <p:sp>
        <p:nvSpPr>
          <p:cNvPr id="5" name="Title 1">
            <a:extLst>
              <a:ext uri="{FF2B5EF4-FFF2-40B4-BE49-F238E27FC236}">
                <a16:creationId xmlns:a16="http://schemas.microsoft.com/office/drawing/2014/main" id="{97ACCB51-FAEC-053F-5BEC-049DF1E2BEF1}"/>
              </a:ext>
            </a:extLst>
          </p:cNvPr>
          <p:cNvSpPr txBox="1">
            <a:spLocks/>
          </p:cNvSpPr>
          <p:nvPr/>
        </p:nvSpPr>
        <p:spPr>
          <a:xfrm>
            <a:off x="-7289800" y="-2345825"/>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sp>
        <p:nvSpPr>
          <p:cNvPr id="6" name="Title 1">
            <a:extLst>
              <a:ext uri="{FF2B5EF4-FFF2-40B4-BE49-F238E27FC236}">
                <a16:creationId xmlns:a16="http://schemas.microsoft.com/office/drawing/2014/main" id="{0EDC816A-C0BB-A79C-4414-84EAE213665C}"/>
              </a:ext>
            </a:extLst>
          </p:cNvPr>
          <p:cNvSpPr txBox="1">
            <a:spLocks/>
          </p:cNvSpPr>
          <p:nvPr/>
        </p:nvSpPr>
        <p:spPr>
          <a:xfrm>
            <a:off x="-7547427" y="681037"/>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Combat</a:t>
            </a:r>
          </a:p>
        </p:txBody>
      </p:sp>
      <p:sp>
        <p:nvSpPr>
          <p:cNvPr id="8" name="Title 7">
            <a:extLst>
              <a:ext uri="{FF2B5EF4-FFF2-40B4-BE49-F238E27FC236}">
                <a16:creationId xmlns:a16="http://schemas.microsoft.com/office/drawing/2014/main" id="{8C796110-746B-E1FD-503A-6D2A4C461107}"/>
              </a:ext>
            </a:extLst>
          </p:cNvPr>
          <p:cNvSpPr>
            <a:spLocks noGrp="1"/>
          </p:cNvSpPr>
          <p:nvPr>
            <p:ph type="title"/>
          </p:nvPr>
        </p:nvSpPr>
        <p:spPr/>
        <p:txBody>
          <a:bodyPr/>
          <a:lstStyle/>
          <a:p>
            <a:endParaRPr lang="en-GB"/>
          </a:p>
        </p:txBody>
      </p:sp>
      <p:sp>
        <p:nvSpPr>
          <p:cNvPr id="9" name="Content Placeholder 2">
            <a:extLst>
              <a:ext uri="{FF2B5EF4-FFF2-40B4-BE49-F238E27FC236}">
                <a16:creationId xmlns:a16="http://schemas.microsoft.com/office/drawing/2014/main" id="{D2A8A194-2887-C505-C614-0B802B853152}"/>
              </a:ext>
            </a:extLst>
          </p:cNvPr>
          <p:cNvSpPr txBox="1">
            <a:spLocks/>
          </p:cNvSpPr>
          <p:nvPr/>
        </p:nvSpPr>
        <p:spPr>
          <a:xfrm>
            <a:off x="2347687" y="7420563"/>
            <a:ext cx="6985000" cy="1603375"/>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Game world, character movement – Haydon</a:t>
            </a:r>
          </a:p>
          <a:p>
            <a:r>
              <a:rPr lang="en-GB" dirty="0"/>
              <a:t>Enemies AI and models – Leon</a:t>
            </a:r>
          </a:p>
          <a:p>
            <a:r>
              <a:rPr lang="en-GB" dirty="0"/>
              <a:t>Player combat system UI and code - Matt</a:t>
            </a:r>
          </a:p>
        </p:txBody>
      </p:sp>
      <p:sp>
        <p:nvSpPr>
          <p:cNvPr id="10" name="Title 1">
            <a:extLst>
              <a:ext uri="{FF2B5EF4-FFF2-40B4-BE49-F238E27FC236}">
                <a16:creationId xmlns:a16="http://schemas.microsoft.com/office/drawing/2014/main" id="{6596ED00-F01B-3823-6885-584499002D5D}"/>
              </a:ext>
            </a:extLst>
          </p:cNvPr>
          <p:cNvSpPr txBox="1">
            <a:spLocks/>
          </p:cNvSpPr>
          <p:nvPr/>
        </p:nvSpPr>
        <p:spPr>
          <a:xfrm>
            <a:off x="-6836228" y="-122541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pic>
        <p:nvPicPr>
          <p:cNvPr id="12" name="Picture 11" descr="A black square frame with a black background&#10;&#10;Description automatically generated">
            <a:extLst>
              <a:ext uri="{FF2B5EF4-FFF2-40B4-BE49-F238E27FC236}">
                <a16:creationId xmlns:a16="http://schemas.microsoft.com/office/drawing/2014/main" id="{EE741C48-369F-8049-1019-BA2A3D5FDF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
        <p:nvSpPr>
          <p:cNvPr id="13" name="Title 1">
            <a:extLst>
              <a:ext uri="{FF2B5EF4-FFF2-40B4-BE49-F238E27FC236}">
                <a16:creationId xmlns:a16="http://schemas.microsoft.com/office/drawing/2014/main" id="{7B3AB915-F293-212E-695B-9B42DB8F90AF}"/>
              </a:ext>
            </a:extLst>
          </p:cNvPr>
          <p:cNvSpPr txBox="1">
            <a:spLocks/>
          </p:cNvSpPr>
          <p:nvPr/>
        </p:nvSpPr>
        <p:spPr>
          <a:xfrm>
            <a:off x="-4409006" y="-1472064"/>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Similar games/Inspirations for enviroment</a:t>
            </a:r>
            <a:endParaRPr lang="en-GB" dirty="0"/>
          </a:p>
        </p:txBody>
      </p:sp>
    </p:spTree>
    <p:extLst>
      <p:ext uri="{BB962C8B-B14F-4D97-AF65-F5344CB8AC3E}">
        <p14:creationId xmlns:p14="http://schemas.microsoft.com/office/powerpoint/2010/main" val="35342315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unset over a desert&#10;&#10;Description automatically generated">
            <a:extLst>
              <a:ext uri="{FF2B5EF4-FFF2-40B4-BE49-F238E27FC236}">
                <a16:creationId xmlns:a16="http://schemas.microsoft.com/office/drawing/2014/main" id="{A11D2F52-E51F-9D45-5E01-BFA0911FF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76200"/>
            <a:ext cx="23469600" cy="7250112"/>
          </a:xfrm>
          <a:prstGeom prst="rect">
            <a:avLst/>
          </a:prstGeom>
        </p:spPr>
      </p:pic>
      <p:pic>
        <p:nvPicPr>
          <p:cNvPr id="4" name="Content Placeholder 3">
            <a:extLst>
              <a:ext uri="{FF2B5EF4-FFF2-40B4-BE49-F238E27FC236}">
                <a16:creationId xmlns:a16="http://schemas.microsoft.com/office/drawing/2014/main" id="{853C9F65-B452-4028-80A6-A5102B3E84A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690688"/>
            <a:ext cx="2317369" cy="2297276"/>
          </a:xfrm>
          <a:prstGeom prst="rect">
            <a:avLst/>
          </a:prstGeom>
        </p:spPr>
      </p:pic>
      <p:pic>
        <p:nvPicPr>
          <p:cNvPr id="6" name="Picture 5">
            <a:extLst>
              <a:ext uri="{FF2B5EF4-FFF2-40B4-BE49-F238E27FC236}">
                <a16:creationId xmlns:a16="http://schemas.microsoft.com/office/drawing/2014/main" id="{D3EAD914-8DAB-4670-B034-8D42D22D11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512" y="1690688"/>
            <a:ext cx="2767306" cy="1843026"/>
          </a:xfrm>
          <a:prstGeom prst="rect">
            <a:avLst/>
          </a:prstGeom>
        </p:spPr>
      </p:pic>
      <p:pic>
        <p:nvPicPr>
          <p:cNvPr id="3" name="Content Placeholder 4">
            <a:extLst>
              <a:ext uri="{FF2B5EF4-FFF2-40B4-BE49-F238E27FC236}">
                <a16:creationId xmlns:a16="http://schemas.microsoft.com/office/drawing/2014/main" id="{ADA63E5D-F6B1-3A31-1AAA-B0C96F7E670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0906" y="1690689"/>
            <a:ext cx="3079580" cy="1843026"/>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3CE1B6F-B8D5-D64C-1AFC-9AD6F3DDA2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4187804"/>
            <a:ext cx="2864465" cy="1611262"/>
          </a:xfrm>
          <a:prstGeom prst="rect">
            <a:avLst/>
          </a:prstGeom>
        </p:spPr>
      </p:pic>
      <p:pic>
        <p:nvPicPr>
          <p:cNvPr id="9" name="Picture 8" descr="A city with a tower in the background&#10;&#10;Description automatically generated">
            <a:extLst>
              <a:ext uri="{FF2B5EF4-FFF2-40B4-BE49-F238E27FC236}">
                <a16:creationId xmlns:a16="http://schemas.microsoft.com/office/drawing/2014/main" id="{10A730F7-EC0D-C907-2150-7DDF553CB7D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0983" y="3669396"/>
            <a:ext cx="3072911" cy="1728513"/>
          </a:xfrm>
          <a:prstGeom prst="rect">
            <a:avLst/>
          </a:prstGeom>
        </p:spPr>
      </p:pic>
      <p:pic>
        <p:nvPicPr>
          <p:cNvPr id="11" name="Picture 10" descr="A group of girls in front of a cartoon character&#10;&#10;Description automatically generated">
            <a:extLst>
              <a:ext uri="{FF2B5EF4-FFF2-40B4-BE49-F238E27FC236}">
                <a16:creationId xmlns:a16="http://schemas.microsoft.com/office/drawing/2014/main" id="{98225C81-F0C4-F742-D320-20DDDEF21B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61528" y="3669396"/>
            <a:ext cx="3000494" cy="1692779"/>
          </a:xfrm>
          <a:prstGeom prst="rect">
            <a:avLst/>
          </a:prstGeom>
        </p:spPr>
      </p:pic>
      <p:pic>
        <p:nvPicPr>
          <p:cNvPr id="13" name="Picture 12" descr="A video game screen with people in a green room&#10;&#10;Description automatically generated">
            <a:extLst>
              <a:ext uri="{FF2B5EF4-FFF2-40B4-BE49-F238E27FC236}">
                <a16:creationId xmlns:a16="http://schemas.microsoft.com/office/drawing/2014/main" id="{9A2AAA0F-D5D6-BBCC-F909-F6CF39C5BD5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21559" y="2108728"/>
            <a:ext cx="2412836" cy="1357220"/>
          </a:xfrm>
          <a:prstGeom prst="rect">
            <a:avLst/>
          </a:prstGeom>
        </p:spPr>
      </p:pic>
      <p:sp>
        <p:nvSpPr>
          <p:cNvPr id="16" name="Title 1">
            <a:extLst>
              <a:ext uri="{FF2B5EF4-FFF2-40B4-BE49-F238E27FC236}">
                <a16:creationId xmlns:a16="http://schemas.microsoft.com/office/drawing/2014/main" id="{606BABDB-4D2C-4C85-F37C-AF357AA4691B}"/>
              </a:ext>
            </a:extLst>
          </p:cNvPr>
          <p:cNvSpPr txBox="1">
            <a:spLocks/>
          </p:cNvSpPr>
          <p:nvPr/>
        </p:nvSpPr>
        <p:spPr>
          <a:xfrm>
            <a:off x="-3773714" y="-1932151"/>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Character inspirations</a:t>
            </a:r>
          </a:p>
        </p:txBody>
      </p:sp>
      <p:sp>
        <p:nvSpPr>
          <p:cNvPr id="17" name="Title 1">
            <a:extLst>
              <a:ext uri="{FF2B5EF4-FFF2-40B4-BE49-F238E27FC236}">
                <a16:creationId xmlns:a16="http://schemas.microsoft.com/office/drawing/2014/main" id="{09E54DB8-C37C-D5E4-7657-734DA17A59BB}"/>
              </a:ext>
            </a:extLst>
          </p:cNvPr>
          <p:cNvSpPr txBox="1">
            <a:spLocks/>
          </p:cNvSpPr>
          <p:nvPr/>
        </p:nvSpPr>
        <p:spPr>
          <a:xfrm>
            <a:off x="-4853506" y="641081"/>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3600" dirty="0"/>
              <a:t>Similar games/Inspirations for the </a:t>
            </a:r>
          </a:p>
          <a:p>
            <a:pPr algn="ctr"/>
            <a:r>
              <a:rPr lang="en-GB" sz="3600" dirty="0"/>
              <a:t>environment</a:t>
            </a:r>
          </a:p>
        </p:txBody>
      </p:sp>
      <p:pic>
        <p:nvPicPr>
          <p:cNvPr id="21" name="Picture 20" descr="A black square frame with a black background&#10;&#10;Description automatically generated">
            <a:extLst>
              <a:ext uri="{FF2B5EF4-FFF2-40B4-BE49-F238E27FC236}">
                <a16:creationId xmlns:a16="http://schemas.microsoft.com/office/drawing/2014/main" id="{D3CC5D18-A35A-416C-0DCD-99AEC4B3DEC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76200"/>
            <a:ext cx="12192000" cy="6858000"/>
          </a:xfrm>
          <a:prstGeom prst="rect">
            <a:avLst/>
          </a:prstGeom>
        </p:spPr>
      </p:pic>
    </p:spTree>
    <p:extLst>
      <p:ext uri="{BB962C8B-B14F-4D97-AF65-F5344CB8AC3E}">
        <p14:creationId xmlns:p14="http://schemas.microsoft.com/office/powerpoint/2010/main" val="8937545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unset over a desert&#10;&#10;Description automatically generated">
            <a:extLst>
              <a:ext uri="{FF2B5EF4-FFF2-40B4-BE49-F238E27FC236}">
                <a16:creationId xmlns:a16="http://schemas.microsoft.com/office/drawing/2014/main" id="{B76779D1-D846-AFC1-70C3-D7AB96A13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76200"/>
            <a:ext cx="14792479" cy="7250112"/>
          </a:xfrm>
          <a:prstGeom prst="rect">
            <a:avLst/>
          </a:prstGeom>
        </p:spPr>
      </p:pic>
      <p:pic>
        <p:nvPicPr>
          <p:cNvPr id="5" name="Content Placeholder 4">
            <a:extLst>
              <a:ext uri="{FF2B5EF4-FFF2-40B4-BE49-F238E27FC236}">
                <a16:creationId xmlns:a16="http://schemas.microsoft.com/office/drawing/2014/main" id="{4104C05B-2FFD-4881-B862-CF2755D69A7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842402"/>
            <a:ext cx="2859450" cy="4351338"/>
          </a:xfrm>
        </p:spPr>
      </p:pic>
      <p:pic>
        <p:nvPicPr>
          <p:cNvPr id="4" name="Picture 3" descr="A video game cover with a character in a garment&#10;&#10;Description automatically generated">
            <a:extLst>
              <a:ext uri="{FF2B5EF4-FFF2-40B4-BE49-F238E27FC236}">
                <a16:creationId xmlns:a16="http://schemas.microsoft.com/office/drawing/2014/main" id="{7031A81B-F21C-FFA0-4E34-7E65A4D20A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94066" y="1842402"/>
            <a:ext cx="2005289" cy="2005289"/>
          </a:xfrm>
          <a:prstGeom prst="rect">
            <a:avLst/>
          </a:prstGeom>
        </p:spPr>
      </p:pic>
      <p:pic>
        <p:nvPicPr>
          <p:cNvPr id="7" name="Picture 6" descr="A video game cover with a person holding an object&#10;&#10;Description automatically generated">
            <a:extLst>
              <a:ext uri="{FF2B5EF4-FFF2-40B4-BE49-F238E27FC236}">
                <a16:creationId xmlns:a16="http://schemas.microsoft.com/office/drawing/2014/main" id="{0EEFE7D8-A13E-76FA-C8A9-E5C75C8F620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5771" y="1842402"/>
            <a:ext cx="2000250" cy="2286000"/>
          </a:xfrm>
          <a:prstGeom prst="rect">
            <a:avLst/>
          </a:prstGeom>
        </p:spPr>
      </p:pic>
      <p:sp>
        <p:nvSpPr>
          <p:cNvPr id="8" name="Title 1">
            <a:extLst>
              <a:ext uri="{FF2B5EF4-FFF2-40B4-BE49-F238E27FC236}">
                <a16:creationId xmlns:a16="http://schemas.microsoft.com/office/drawing/2014/main" id="{4E81D932-1BFE-1D72-81CE-98FCF5FBC2DE}"/>
              </a:ext>
            </a:extLst>
          </p:cNvPr>
          <p:cNvSpPr txBox="1">
            <a:spLocks/>
          </p:cNvSpPr>
          <p:nvPr/>
        </p:nvSpPr>
        <p:spPr>
          <a:xfrm>
            <a:off x="-6473370" y="-263193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sp>
        <p:nvSpPr>
          <p:cNvPr id="9" name="Title 1">
            <a:extLst>
              <a:ext uri="{FF2B5EF4-FFF2-40B4-BE49-F238E27FC236}">
                <a16:creationId xmlns:a16="http://schemas.microsoft.com/office/drawing/2014/main" id="{A129D224-8F64-E0AA-43FC-0A158D4CED48}"/>
              </a:ext>
            </a:extLst>
          </p:cNvPr>
          <p:cNvSpPr txBox="1">
            <a:spLocks/>
          </p:cNvSpPr>
          <p:nvPr/>
        </p:nvSpPr>
        <p:spPr>
          <a:xfrm>
            <a:off x="-5975648" y="59441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Character Inspirations</a:t>
            </a:r>
          </a:p>
        </p:txBody>
      </p:sp>
      <p:sp>
        <p:nvSpPr>
          <p:cNvPr id="12" name="Title 1">
            <a:extLst>
              <a:ext uri="{FF2B5EF4-FFF2-40B4-BE49-F238E27FC236}">
                <a16:creationId xmlns:a16="http://schemas.microsoft.com/office/drawing/2014/main" id="{7874D303-14BD-A19B-2681-6CCF3B36F4F3}"/>
              </a:ext>
            </a:extLst>
          </p:cNvPr>
          <p:cNvSpPr txBox="1">
            <a:spLocks/>
          </p:cNvSpPr>
          <p:nvPr/>
        </p:nvSpPr>
        <p:spPr>
          <a:xfrm>
            <a:off x="-4149563" y="-1468752"/>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Similar games/Inspirations for enviroment</a:t>
            </a:r>
            <a:endParaRPr lang="en-GB" dirty="0"/>
          </a:p>
        </p:txBody>
      </p:sp>
      <p:pic>
        <p:nvPicPr>
          <p:cNvPr id="14" name="Picture 13" descr="A black square frame with a black background&#10;&#10;Description automatically generated">
            <a:extLst>
              <a:ext uri="{FF2B5EF4-FFF2-40B4-BE49-F238E27FC236}">
                <a16:creationId xmlns:a16="http://schemas.microsoft.com/office/drawing/2014/main" id="{677FFEC3-0DCA-13D2-214C-9D85AF4F6B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34463665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unset over a desert&#10;&#10;Description automatically generated">
            <a:extLst>
              <a:ext uri="{FF2B5EF4-FFF2-40B4-BE49-F238E27FC236}">
                <a16:creationId xmlns:a16="http://schemas.microsoft.com/office/drawing/2014/main" id="{A1022F71-2129-F183-49B1-17CE9441C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76200"/>
            <a:ext cx="12192000" cy="7250112"/>
          </a:xfrm>
          <a:prstGeom prst="rect">
            <a:avLst/>
          </a:prstGeom>
        </p:spPr>
      </p:pic>
      <p:sp>
        <p:nvSpPr>
          <p:cNvPr id="2" name="Title 1">
            <a:extLst>
              <a:ext uri="{FF2B5EF4-FFF2-40B4-BE49-F238E27FC236}">
                <a16:creationId xmlns:a16="http://schemas.microsoft.com/office/drawing/2014/main" id="{37794426-DACC-D963-7DB8-98F8F2CEE6E8}"/>
              </a:ext>
            </a:extLst>
          </p:cNvPr>
          <p:cNvSpPr>
            <a:spLocks noGrp="1"/>
          </p:cNvSpPr>
          <p:nvPr>
            <p:ph type="title"/>
          </p:nvPr>
        </p:nvSpPr>
        <p:spPr>
          <a:xfrm>
            <a:off x="-8105740" y="805109"/>
            <a:ext cx="22139772" cy="821227"/>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Other entities </a:t>
            </a:r>
            <a:endParaRPr lang="en-GB" dirty="0"/>
          </a:p>
        </p:txBody>
      </p:sp>
      <p:pic>
        <p:nvPicPr>
          <p:cNvPr id="19" name="Picture 18" descr="A black square frame with a black background&#10;&#10;Description automatically generated">
            <a:extLst>
              <a:ext uri="{FF2B5EF4-FFF2-40B4-BE49-F238E27FC236}">
                <a16:creationId xmlns:a16="http://schemas.microsoft.com/office/drawing/2014/main" id="{DE13F17A-FB54-DA68-ADEC-AD4C901802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F2D2CB12-2CF6-2CCB-DCC6-F723F56F8881}"/>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rot="20981466">
            <a:off x="8149237" y="398629"/>
            <a:ext cx="3283441" cy="2053246"/>
          </a:xfrm>
        </p:spPr>
      </p:pic>
      <p:pic>
        <p:nvPicPr>
          <p:cNvPr id="9" name="Picture 8" descr="A screenshot of a video game&#10;&#10;Description automatically generated">
            <a:extLst>
              <a:ext uri="{FF2B5EF4-FFF2-40B4-BE49-F238E27FC236}">
                <a16:creationId xmlns:a16="http://schemas.microsoft.com/office/drawing/2014/main" id="{203BF118-992F-9AE1-5ADE-038A3722C1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60317" y="844946"/>
            <a:ext cx="3031702" cy="1662699"/>
          </a:xfrm>
          <a:prstGeom prst="rect">
            <a:avLst/>
          </a:prstGeom>
        </p:spPr>
      </p:pic>
      <p:pic>
        <p:nvPicPr>
          <p:cNvPr id="11" name="Picture 10" descr="A person holding a baseball bat and money&#10;&#10;Description automatically generated">
            <a:extLst>
              <a:ext uri="{FF2B5EF4-FFF2-40B4-BE49-F238E27FC236}">
                <a16:creationId xmlns:a16="http://schemas.microsoft.com/office/drawing/2014/main" id="{7D8D6702-B103-1353-F785-9F78A043B8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3324" y="4930665"/>
            <a:ext cx="2705510" cy="1805928"/>
          </a:xfrm>
          <a:prstGeom prst="rect">
            <a:avLst/>
          </a:prstGeom>
        </p:spPr>
      </p:pic>
      <p:pic>
        <p:nvPicPr>
          <p:cNvPr id="13" name="Picture 12" descr="A person wearing a black mask pointing an object&#10;&#10;Description automatically generated">
            <a:extLst>
              <a:ext uri="{FF2B5EF4-FFF2-40B4-BE49-F238E27FC236}">
                <a16:creationId xmlns:a16="http://schemas.microsoft.com/office/drawing/2014/main" id="{97FA1F16-D7EA-0DD7-B63E-6CECF1AC176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4711" y="4972648"/>
            <a:ext cx="2422029" cy="1740833"/>
          </a:xfrm>
          <a:prstGeom prst="rect">
            <a:avLst/>
          </a:prstGeom>
        </p:spPr>
      </p:pic>
      <p:pic>
        <p:nvPicPr>
          <p:cNvPr id="15" name="Picture 14" descr="A group of people wearing masks&#10;&#10;Description automatically generated">
            <a:extLst>
              <a:ext uri="{FF2B5EF4-FFF2-40B4-BE49-F238E27FC236}">
                <a16:creationId xmlns:a16="http://schemas.microsoft.com/office/drawing/2014/main" id="{E1849A79-2023-80BC-FC8D-D3D99B5419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750854">
            <a:off x="9329413" y="2560669"/>
            <a:ext cx="2629776" cy="2012391"/>
          </a:xfrm>
          <a:prstGeom prst="rect">
            <a:avLst/>
          </a:prstGeom>
        </p:spPr>
      </p:pic>
      <p:pic>
        <p:nvPicPr>
          <p:cNvPr id="17" name="Picture 16" descr="Cartoon pig in a pirate garment&#10;&#10;Description automatically generated">
            <a:extLst>
              <a:ext uri="{FF2B5EF4-FFF2-40B4-BE49-F238E27FC236}">
                <a16:creationId xmlns:a16="http://schemas.microsoft.com/office/drawing/2014/main" id="{E0FCDEB9-1B43-36B9-A8DE-8E7E902F4EE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005991">
            <a:off x="6119952" y="2879520"/>
            <a:ext cx="3317274" cy="1740833"/>
          </a:xfrm>
          <a:prstGeom prst="rect">
            <a:avLst/>
          </a:prstGeom>
        </p:spPr>
      </p:pic>
      <p:pic>
        <p:nvPicPr>
          <p:cNvPr id="1026" name="Picture 2">
            <a:extLst>
              <a:ext uri="{FF2B5EF4-FFF2-40B4-BE49-F238E27FC236}">
                <a16:creationId xmlns:a16="http://schemas.microsoft.com/office/drawing/2014/main" id="{9A8006AF-FD85-BB43-8454-9182257D3DD0}"/>
              </a:ext>
            </a:extLst>
          </p:cNvPr>
          <p:cNvPicPr>
            <a:picLocks noChangeAspect="1" noChangeArrowheads="1"/>
          </p:cNvPicPr>
          <p:nvPr/>
        </p:nvPicPr>
        <p:blipFill>
          <a:blip r:embed="rId11">
            <a:alphaModFix amt="50000"/>
            <a:extLst>
              <a:ext uri="{28A0092B-C50C-407E-A947-70E740481C1C}">
                <a14:useLocalDpi xmlns:a14="http://schemas.microsoft.com/office/drawing/2010/main" val="0"/>
              </a:ext>
            </a:extLst>
          </a:blip>
          <a:srcRect/>
          <a:stretch>
            <a:fillRect/>
          </a:stretch>
        </p:blipFill>
        <p:spPr bwMode="auto">
          <a:xfrm flipH="1">
            <a:off x="5158619" y="4119921"/>
            <a:ext cx="1317549" cy="2616672"/>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FF8AB86C-41E1-8697-B171-FCE7A097560D}"/>
              </a:ext>
            </a:extLst>
          </p:cNvPr>
          <p:cNvSpPr txBox="1">
            <a:spLocks/>
          </p:cNvSpPr>
          <p:nvPr/>
        </p:nvSpPr>
        <p:spPr>
          <a:xfrm>
            <a:off x="1112397" y="2368064"/>
            <a:ext cx="3821218" cy="1960765"/>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514350" indent="-514350">
              <a:buAutoNum type="arabicPeriod"/>
            </a:pPr>
            <a:r>
              <a:rPr lang="en-US" dirty="0" err="1"/>
              <a:t>Upgraderbot</a:t>
            </a:r>
            <a:endParaRPr lang="en-US" dirty="0"/>
          </a:p>
          <a:p>
            <a:pPr marL="514350" indent="-514350">
              <a:buAutoNum type="arabicPeriod"/>
            </a:pPr>
            <a:r>
              <a:rPr lang="en-US" dirty="0"/>
              <a:t>thug bat</a:t>
            </a:r>
          </a:p>
          <a:p>
            <a:pPr marL="514350" indent="-514350">
              <a:buAutoNum type="arabicPeriod"/>
            </a:pPr>
            <a:r>
              <a:rPr lang="en-US" dirty="0"/>
              <a:t>Thug gun</a:t>
            </a:r>
          </a:p>
          <a:p>
            <a:pPr marL="514350" indent="-514350">
              <a:buAutoNum type="arabicPeriod"/>
            </a:pPr>
            <a:r>
              <a:rPr lang="en-US" dirty="0"/>
              <a:t>the reverse TV man</a:t>
            </a:r>
          </a:p>
        </p:txBody>
      </p:sp>
    </p:spTree>
    <p:extLst>
      <p:ext uri="{BB962C8B-B14F-4D97-AF65-F5344CB8AC3E}">
        <p14:creationId xmlns:p14="http://schemas.microsoft.com/office/powerpoint/2010/main" val="4001069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EE9BC1FA-6C61-DCC0-F4D7-8B8B27FC1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7250112"/>
          </a:xfrm>
          <a:prstGeom prst="rect">
            <a:avLst/>
          </a:prstGeom>
        </p:spPr>
      </p:pic>
      <p:sp>
        <p:nvSpPr>
          <p:cNvPr id="2" name="Title 1">
            <a:extLst>
              <a:ext uri="{FF2B5EF4-FFF2-40B4-BE49-F238E27FC236}">
                <a16:creationId xmlns:a16="http://schemas.microsoft.com/office/drawing/2014/main" id="{2E8F5377-1825-809F-78F3-6A3FF9B9A4C5}"/>
              </a:ext>
            </a:extLst>
          </p:cNvPr>
          <p:cNvSpPr>
            <a:spLocks noGrp="1"/>
          </p:cNvSpPr>
          <p:nvPr>
            <p:ph type="title"/>
          </p:nvPr>
        </p:nvSpPr>
        <p:spPr>
          <a:xfrm>
            <a:off x="-7061200" y="355599"/>
            <a:ext cx="205486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Switch specific</a:t>
            </a:r>
            <a:endParaRPr lang="en-GB" dirty="0"/>
          </a:p>
        </p:txBody>
      </p:sp>
      <p:sp>
        <p:nvSpPr>
          <p:cNvPr id="3" name="Content Placeholder 2">
            <a:extLst>
              <a:ext uri="{FF2B5EF4-FFF2-40B4-BE49-F238E27FC236}">
                <a16:creationId xmlns:a16="http://schemas.microsoft.com/office/drawing/2014/main" id="{6F9C2C0D-BDC4-769B-7266-0509A5EE97EC}"/>
              </a:ext>
            </a:extLst>
          </p:cNvPr>
          <p:cNvSpPr>
            <a:spLocks noGrp="1"/>
          </p:cNvSpPr>
          <p:nvPr>
            <p:ph idx="1"/>
          </p:nvPr>
        </p:nvSpPr>
        <p:spPr>
          <a:xfrm>
            <a:off x="838200" y="1825625"/>
            <a:ext cx="6756400" cy="435133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a:bodyPr>
          <a:lstStyle/>
          <a:p>
            <a:r>
              <a:rPr lang="en-US" dirty="0"/>
              <a:t>To account for the lower power of the Nintendo switch, the games art style will use a cell shaded design and lower resolution in comparison to the PlayStation 4 and PC.</a:t>
            </a:r>
          </a:p>
          <a:p>
            <a:r>
              <a:rPr lang="en-GB" dirty="0"/>
              <a:t>The game will be scalable to played in either handheld, docked and tabletop mode </a:t>
            </a:r>
            <a:r>
              <a:rPr lang="en-GB" dirty="0" err="1"/>
              <a:t>e.g</a:t>
            </a:r>
            <a:r>
              <a:rPr lang="en-GB" dirty="0"/>
              <a:t> text size will be adaptable along with UI.</a:t>
            </a:r>
          </a:p>
          <a:p>
            <a:r>
              <a:rPr lang="en-GB" dirty="0"/>
              <a:t>The controller rumbles will be implemented, which will be used when dealing/taking damage.</a:t>
            </a:r>
          </a:p>
          <a:p>
            <a:endParaRPr lang="en-GB" dirty="0"/>
          </a:p>
        </p:txBody>
      </p:sp>
      <p:pic>
        <p:nvPicPr>
          <p:cNvPr id="4" name="Picture 3" descr="A black square frame with a black background&#10;&#10;Description automatically generated">
            <a:extLst>
              <a:ext uri="{FF2B5EF4-FFF2-40B4-BE49-F238E27FC236}">
                <a16:creationId xmlns:a16="http://schemas.microsoft.com/office/drawing/2014/main" id="{F53E848F-C449-25CD-2D0F-1F25245EB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3187524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D62971D2954A4BA9BBD5F1D51FC451" ma:contentTypeVersion="13" ma:contentTypeDescription="Create a new document." ma:contentTypeScope="" ma:versionID="ee9293e36f3102b75f89574cd4959bbc">
  <xsd:schema xmlns:xsd="http://www.w3.org/2001/XMLSchema" xmlns:xs="http://www.w3.org/2001/XMLSchema" xmlns:p="http://schemas.microsoft.com/office/2006/metadata/properties" xmlns:ns3="2b6376c8-b5b7-4afa-b5fd-9ef9aee13423" xmlns:ns4="015335d4-3b3d-4098-a5ed-0a1c7aaee907" targetNamespace="http://schemas.microsoft.com/office/2006/metadata/properties" ma:root="true" ma:fieldsID="21bb02fe8eb7f76feb7402f7eaab6404" ns3:_="" ns4:_="">
    <xsd:import namespace="2b6376c8-b5b7-4afa-b5fd-9ef9aee13423"/>
    <xsd:import namespace="015335d4-3b3d-4098-a5ed-0a1c7aaee90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6376c8-b5b7-4afa-b5fd-9ef9aee134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5335d4-3b3d-4098-a5ed-0a1c7aaee90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015335d4-3b3d-4098-a5ed-0a1c7aaee90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60730A-ED80-4501-98AF-10AAF7976D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6376c8-b5b7-4afa-b5fd-9ef9aee13423"/>
    <ds:schemaRef ds:uri="015335d4-3b3d-4098-a5ed-0a1c7aaee9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31DEE2-D16F-4372-84C3-DF9DC5FBB4AE}">
  <ds:schemaRefs>
    <ds:schemaRef ds:uri="http://purl.org/dc/elements/1.1/"/>
    <ds:schemaRef ds:uri="http://purl.org/dc/dcmitype/"/>
    <ds:schemaRef ds:uri="http://purl.org/dc/terms/"/>
    <ds:schemaRef ds:uri="http://schemas.openxmlformats.org/package/2006/metadata/core-properties"/>
    <ds:schemaRef ds:uri="015335d4-3b3d-4098-a5ed-0a1c7aaee907"/>
    <ds:schemaRef ds:uri="http://www.w3.org/XML/1998/namespace"/>
    <ds:schemaRef ds:uri="2b6376c8-b5b7-4afa-b5fd-9ef9aee13423"/>
    <ds:schemaRef ds:uri="http://schemas.microsoft.com/office/2006/documentManagement/types"/>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78EDB0CD-6E6C-4521-95A5-152DFCABE9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724</TotalTime>
  <Words>1017</Words>
  <Application>Microsoft Office PowerPoint</Application>
  <PresentationFormat>Widescreen</PresentationFormat>
  <Paragraphs>138</Paragraphs>
  <Slides>17</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Ascension of Atlas</vt:lpstr>
      <vt:lpstr>Themes</vt:lpstr>
      <vt:lpstr>PowerPoint Presentation</vt:lpstr>
      <vt:lpstr>PowerPoint Presentation</vt:lpstr>
      <vt:lpstr>PowerPoint Presentation</vt:lpstr>
      <vt:lpstr>PowerPoint Presentation</vt:lpstr>
      <vt:lpstr>PowerPoint Presentation</vt:lpstr>
      <vt:lpstr>Other entities </vt:lpstr>
      <vt:lpstr>Switch specific</vt:lpstr>
      <vt:lpstr>PowerPoint Presentation</vt:lpstr>
      <vt:lpstr>Potential Problems</vt:lpstr>
      <vt:lpstr>Stretch goals</vt:lpstr>
      <vt:lpstr>Kanban Methodology/Git Repo</vt:lpstr>
      <vt:lpstr>Timeline/Gyantt chart</vt:lpstr>
      <vt:lpstr>Concept art (combat)</vt:lpstr>
      <vt:lpstr>Concept art (world)</vt:lpstr>
      <vt:lpstr>Character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OshaWhat?</dc:title>
  <dc:creator>Matthew Hadley</dc:creator>
  <cp:lastModifiedBy>haydon derrick</cp:lastModifiedBy>
  <cp:revision>33</cp:revision>
  <dcterms:created xsi:type="dcterms:W3CDTF">2024-01-26T15:51:25Z</dcterms:created>
  <dcterms:modified xsi:type="dcterms:W3CDTF">2024-02-06T17:03:17Z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0x01010083D62971D2954A4BA9BBD5F1D51FC451</vt:lpwstr>
  </property>
</Properties>
</file>